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7" r:id="rId2"/>
    <p:sldId id="258" r:id="rId3"/>
    <p:sldId id="256" r:id="rId4"/>
    <p:sldId id="259" r:id="rId5"/>
    <p:sldId id="261" r:id="rId6"/>
    <p:sldId id="262" r:id="rId7"/>
    <p:sldId id="264" r:id="rId8"/>
    <p:sldId id="263" r:id="rId9"/>
    <p:sldId id="266" r:id="rId10"/>
    <p:sldId id="941" r:id="rId11"/>
    <p:sldId id="948" r:id="rId12"/>
    <p:sldId id="265" r:id="rId13"/>
    <p:sldId id="267" r:id="rId14"/>
    <p:sldId id="268" r:id="rId15"/>
    <p:sldId id="270" r:id="rId16"/>
    <p:sldId id="271" r:id="rId17"/>
    <p:sldId id="936" r:id="rId18"/>
    <p:sldId id="269" r:id="rId19"/>
    <p:sldId id="937" r:id="rId20"/>
    <p:sldId id="938" r:id="rId21"/>
    <p:sldId id="949" r:id="rId22"/>
    <p:sldId id="950" r:id="rId23"/>
    <p:sldId id="942" r:id="rId24"/>
    <p:sldId id="951" r:id="rId25"/>
    <p:sldId id="939" r:id="rId26"/>
    <p:sldId id="944" r:id="rId27"/>
    <p:sldId id="943" r:id="rId28"/>
    <p:sldId id="945" r:id="rId29"/>
    <p:sldId id="946" r:id="rId30"/>
    <p:sldId id="947" r:id="rId31"/>
    <p:sldId id="952" r:id="rId32"/>
    <p:sldId id="953" r:id="rId33"/>
    <p:sldId id="955" r:id="rId34"/>
    <p:sldId id="954"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0" autoAdjust="0"/>
    <p:restoredTop sz="94660"/>
  </p:normalViewPr>
  <p:slideViewPr>
    <p:cSldViewPr snapToGrid="0">
      <p:cViewPr varScale="1">
        <p:scale>
          <a:sx n="77" d="100"/>
          <a:sy n="77" d="100"/>
        </p:scale>
        <p:origin x="34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463C32-D8A7-45CC-88B5-654468333557}" type="datetimeFigureOut">
              <a:rPr lang="zh-CN" altLang="en-US" smtClean="0"/>
              <a:t>2021/4/18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BD021A-A6A3-4C8E-AE56-6DE81A979A35}" type="slidenum">
              <a:rPr lang="zh-CN" altLang="en-US" smtClean="0"/>
              <a:t>‹#›</a:t>
            </a:fld>
            <a:endParaRPr lang="zh-CN" altLang="en-US"/>
          </a:p>
        </p:txBody>
      </p:sp>
    </p:spTree>
    <p:extLst>
      <p:ext uri="{BB962C8B-B14F-4D97-AF65-F5344CB8AC3E}">
        <p14:creationId xmlns:p14="http://schemas.microsoft.com/office/powerpoint/2010/main" val="4081825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25B79D34-F3D0-4AAA-8DD6-FA0A0921870A}"/>
              </a:ext>
            </a:extLst>
          </p:cNvPr>
          <p:cNvSpPr>
            <a:spLocks noGrp="1" noChangeArrowheads="1"/>
          </p:cNvSpPr>
          <p:nvPr>
            <p:ph type="sldNum" sz="quarter" idx="5"/>
          </p:nvPr>
        </p:nvSpPr>
        <p:spPr>
          <a:noFill/>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5FE33B0A-A9CD-4083-806A-E143B3884237}" type="slidenum">
              <a:rPr lang="en-US" altLang="zh-CN" sz="1200"/>
              <a:pPr eaLnBrk="1" hangingPunct="1"/>
              <a:t>17</a:t>
            </a:fld>
            <a:endParaRPr lang="en-US" altLang="zh-CN" sz="1200"/>
          </a:p>
        </p:txBody>
      </p:sp>
      <p:sp>
        <p:nvSpPr>
          <p:cNvPr id="97283" name="Rectangle 2">
            <a:extLst>
              <a:ext uri="{FF2B5EF4-FFF2-40B4-BE49-F238E27FC236}">
                <a16:creationId xmlns:a16="http://schemas.microsoft.com/office/drawing/2014/main" id="{EDA39233-AF8C-453F-94E7-01AD9CD33672}"/>
              </a:ext>
            </a:extLst>
          </p:cNvPr>
          <p:cNvSpPr>
            <a:spLocks noGrp="1" noRot="1" noChangeAspect="1" noChangeArrowheads="1" noTextEdit="1"/>
          </p:cNvSpPr>
          <p:nvPr>
            <p:ph type="sldImg"/>
          </p:nvPr>
        </p:nvSpPr>
        <p:spPr>
          <a:xfrm>
            <a:off x="1152525" y="692150"/>
            <a:ext cx="4554538" cy="3416300"/>
          </a:xfrm>
          <a:ln/>
        </p:spPr>
      </p:sp>
      <p:sp>
        <p:nvSpPr>
          <p:cNvPr id="97284" name="Rectangle 3">
            <a:extLst>
              <a:ext uri="{FF2B5EF4-FFF2-40B4-BE49-F238E27FC236}">
                <a16:creationId xmlns:a16="http://schemas.microsoft.com/office/drawing/2014/main" id="{771238E6-C2D3-49CB-B3F9-BDD55979B942}"/>
              </a:ext>
            </a:extLst>
          </p:cNvPr>
          <p:cNvSpPr>
            <a:spLocks noGrp="1" noChangeArrowheads="1"/>
          </p:cNvSpPr>
          <p:nvPr>
            <p:ph type="body" idx="1"/>
          </p:nvPr>
        </p:nvSpPr>
        <p:spPr>
          <a:xfrm>
            <a:off x="1036638" y="4364038"/>
            <a:ext cx="5019675" cy="3678237"/>
          </a:xfrm>
          <a:noFill/>
        </p:spPr>
        <p:txBody>
          <a:bodyPr/>
          <a:lstStyle/>
          <a:p>
            <a:pPr eaLnBrk="1" hangingPunct="1"/>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3CF3F7-1B71-41EA-89C6-AB3D7FAA714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A1424F3-58BC-4FBD-8C6C-1F89109537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4BA8365-9A0D-46B2-ADDA-491078CD6541}"/>
              </a:ext>
            </a:extLst>
          </p:cNvPr>
          <p:cNvSpPr>
            <a:spLocks noGrp="1"/>
          </p:cNvSpPr>
          <p:nvPr>
            <p:ph type="dt" sz="half" idx="10"/>
          </p:nvPr>
        </p:nvSpPr>
        <p:spPr/>
        <p:txBody>
          <a:bodyPr/>
          <a:lstStyle/>
          <a:p>
            <a:fld id="{5136E250-3F3A-4A9A-9205-E119D264FD3F}" type="datetimeFigureOut">
              <a:rPr lang="zh-CN" altLang="en-US" smtClean="0"/>
              <a:t>2021/4/18</a:t>
            </a:fld>
            <a:endParaRPr lang="zh-CN" altLang="en-US"/>
          </a:p>
        </p:txBody>
      </p:sp>
      <p:sp>
        <p:nvSpPr>
          <p:cNvPr id="5" name="页脚占位符 4">
            <a:extLst>
              <a:ext uri="{FF2B5EF4-FFF2-40B4-BE49-F238E27FC236}">
                <a16:creationId xmlns:a16="http://schemas.microsoft.com/office/drawing/2014/main" id="{997BC68B-804C-430A-A13F-B698F7B67F0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DF069D8-DD19-49E4-ADB1-B15D2C669CC3}"/>
              </a:ext>
            </a:extLst>
          </p:cNvPr>
          <p:cNvSpPr>
            <a:spLocks noGrp="1"/>
          </p:cNvSpPr>
          <p:nvPr>
            <p:ph type="sldNum" sz="quarter" idx="12"/>
          </p:nvPr>
        </p:nvSpPr>
        <p:spPr/>
        <p:txBody>
          <a:bodyPr/>
          <a:lstStyle/>
          <a:p>
            <a:fld id="{2411BC1F-137F-4087-A5DC-2196B345A06F}" type="slidenum">
              <a:rPr lang="zh-CN" altLang="en-US" smtClean="0"/>
              <a:t>‹#›</a:t>
            </a:fld>
            <a:endParaRPr lang="zh-CN" altLang="en-US"/>
          </a:p>
        </p:txBody>
      </p:sp>
    </p:spTree>
    <p:extLst>
      <p:ext uri="{BB962C8B-B14F-4D97-AF65-F5344CB8AC3E}">
        <p14:creationId xmlns:p14="http://schemas.microsoft.com/office/powerpoint/2010/main" val="1951993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005BC3-3089-48D7-AA0F-0A0C6CCAAC5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47B7FF1-A7EF-46AF-B829-0F29837A119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19D8721-2D10-48CF-A6B8-71ACD20E2546}"/>
              </a:ext>
            </a:extLst>
          </p:cNvPr>
          <p:cNvSpPr>
            <a:spLocks noGrp="1"/>
          </p:cNvSpPr>
          <p:nvPr>
            <p:ph type="dt" sz="half" idx="10"/>
          </p:nvPr>
        </p:nvSpPr>
        <p:spPr/>
        <p:txBody>
          <a:bodyPr/>
          <a:lstStyle/>
          <a:p>
            <a:fld id="{5136E250-3F3A-4A9A-9205-E119D264FD3F}" type="datetimeFigureOut">
              <a:rPr lang="zh-CN" altLang="en-US" smtClean="0"/>
              <a:t>2021/4/18</a:t>
            </a:fld>
            <a:endParaRPr lang="zh-CN" altLang="en-US"/>
          </a:p>
        </p:txBody>
      </p:sp>
      <p:sp>
        <p:nvSpPr>
          <p:cNvPr id="5" name="页脚占位符 4">
            <a:extLst>
              <a:ext uri="{FF2B5EF4-FFF2-40B4-BE49-F238E27FC236}">
                <a16:creationId xmlns:a16="http://schemas.microsoft.com/office/drawing/2014/main" id="{AB32F89C-55C0-44C6-AAB5-9B7A03A45E3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F6E1738-FE8B-47B6-A722-8F31D253AA57}"/>
              </a:ext>
            </a:extLst>
          </p:cNvPr>
          <p:cNvSpPr>
            <a:spLocks noGrp="1"/>
          </p:cNvSpPr>
          <p:nvPr>
            <p:ph type="sldNum" sz="quarter" idx="12"/>
          </p:nvPr>
        </p:nvSpPr>
        <p:spPr/>
        <p:txBody>
          <a:bodyPr/>
          <a:lstStyle/>
          <a:p>
            <a:fld id="{2411BC1F-137F-4087-A5DC-2196B345A06F}" type="slidenum">
              <a:rPr lang="zh-CN" altLang="en-US" smtClean="0"/>
              <a:t>‹#›</a:t>
            </a:fld>
            <a:endParaRPr lang="zh-CN" altLang="en-US"/>
          </a:p>
        </p:txBody>
      </p:sp>
    </p:spTree>
    <p:extLst>
      <p:ext uri="{BB962C8B-B14F-4D97-AF65-F5344CB8AC3E}">
        <p14:creationId xmlns:p14="http://schemas.microsoft.com/office/powerpoint/2010/main" val="2539757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8A95A39-F360-4FCB-98E9-EB4EEC5DD43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7E41E76-53B5-428F-B677-542A8FDA1F48}"/>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5B82761-8D37-402E-BBD8-9B505BB3A9A2}"/>
              </a:ext>
            </a:extLst>
          </p:cNvPr>
          <p:cNvSpPr>
            <a:spLocks noGrp="1"/>
          </p:cNvSpPr>
          <p:nvPr>
            <p:ph type="dt" sz="half" idx="10"/>
          </p:nvPr>
        </p:nvSpPr>
        <p:spPr/>
        <p:txBody>
          <a:bodyPr/>
          <a:lstStyle/>
          <a:p>
            <a:fld id="{5136E250-3F3A-4A9A-9205-E119D264FD3F}" type="datetimeFigureOut">
              <a:rPr lang="zh-CN" altLang="en-US" smtClean="0"/>
              <a:t>2021/4/18</a:t>
            </a:fld>
            <a:endParaRPr lang="zh-CN" altLang="en-US"/>
          </a:p>
        </p:txBody>
      </p:sp>
      <p:sp>
        <p:nvSpPr>
          <p:cNvPr id="5" name="页脚占位符 4">
            <a:extLst>
              <a:ext uri="{FF2B5EF4-FFF2-40B4-BE49-F238E27FC236}">
                <a16:creationId xmlns:a16="http://schemas.microsoft.com/office/drawing/2014/main" id="{83FCA1CA-1CBB-42A1-9992-BBB6534B032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6EE0706-F8A9-414C-B114-3C25F0AE890A}"/>
              </a:ext>
            </a:extLst>
          </p:cNvPr>
          <p:cNvSpPr>
            <a:spLocks noGrp="1"/>
          </p:cNvSpPr>
          <p:nvPr>
            <p:ph type="sldNum" sz="quarter" idx="12"/>
          </p:nvPr>
        </p:nvSpPr>
        <p:spPr/>
        <p:txBody>
          <a:bodyPr/>
          <a:lstStyle/>
          <a:p>
            <a:fld id="{2411BC1F-137F-4087-A5DC-2196B345A06F}" type="slidenum">
              <a:rPr lang="zh-CN" altLang="en-US" smtClean="0"/>
              <a:t>‹#›</a:t>
            </a:fld>
            <a:endParaRPr lang="zh-CN" altLang="en-US"/>
          </a:p>
        </p:txBody>
      </p:sp>
    </p:spTree>
    <p:extLst>
      <p:ext uri="{BB962C8B-B14F-4D97-AF65-F5344CB8AC3E}">
        <p14:creationId xmlns:p14="http://schemas.microsoft.com/office/powerpoint/2010/main" val="1525417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704476-B261-4F3B-A935-DAEC4B0ADF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A457DD2-16B4-47A2-A6DA-5E4E3A38FFA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20D15F-005A-4017-AC3E-6BF05DDC74C8}"/>
              </a:ext>
            </a:extLst>
          </p:cNvPr>
          <p:cNvSpPr>
            <a:spLocks noGrp="1"/>
          </p:cNvSpPr>
          <p:nvPr>
            <p:ph type="dt" sz="half" idx="10"/>
          </p:nvPr>
        </p:nvSpPr>
        <p:spPr/>
        <p:txBody>
          <a:bodyPr/>
          <a:lstStyle/>
          <a:p>
            <a:fld id="{5136E250-3F3A-4A9A-9205-E119D264FD3F}" type="datetimeFigureOut">
              <a:rPr lang="zh-CN" altLang="en-US" smtClean="0"/>
              <a:t>2021/4/18</a:t>
            </a:fld>
            <a:endParaRPr lang="zh-CN" altLang="en-US"/>
          </a:p>
        </p:txBody>
      </p:sp>
      <p:sp>
        <p:nvSpPr>
          <p:cNvPr id="5" name="页脚占位符 4">
            <a:extLst>
              <a:ext uri="{FF2B5EF4-FFF2-40B4-BE49-F238E27FC236}">
                <a16:creationId xmlns:a16="http://schemas.microsoft.com/office/drawing/2014/main" id="{5AB5B728-5AC5-4278-A9DC-651DE6607EC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C709E24-C788-450E-BE65-4039433CE953}"/>
              </a:ext>
            </a:extLst>
          </p:cNvPr>
          <p:cNvSpPr>
            <a:spLocks noGrp="1"/>
          </p:cNvSpPr>
          <p:nvPr>
            <p:ph type="sldNum" sz="quarter" idx="12"/>
          </p:nvPr>
        </p:nvSpPr>
        <p:spPr/>
        <p:txBody>
          <a:bodyPr/>
          <a:lstStyle/>
          <a:p>
            <a:fld id="{2411BC1F-137F-4087-A5DC-2196B345A06F}" type="slidenum">
              <a:rPr lang="zh-CN" altLang="en-US" smtClean="0"/>
              <a:t>‹#›</a:t>
            </a:fld>
            <a:endParaRPr lang="zh-CN" altLang="en-US"/>
          </a:p>
        </p:txBody>
      </p:sp>
    </p:spTree>
    <p:extLst>
      <p:ext uri="{BB962C8B-B14F-4D97-AF65-F5344CB8AC3E}">
        <p14:creationId xmlns:p14="http://schemas.microsoft.com/office/powerpoint/2010/main" val="20986854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DCC050-D323-43D3-B246-609CACAB96A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4CD0DFC-0AEC-48D7-93E8-9404CB0D19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D9987BD-7BF2-4EA5-8606-ADF8ACB11059}"/>
              </a:ext>
            </a:extLst>
          </p:cNvPr>
          <p:cNvSpPr>
            <a:spLocks noGrp="1"/>
          </p:cNvSpPr>
          <p:nvPr>
            <p:ph type="dt" sz="half" idx="10"/>
          </p:nvPr>
        </p:nvSpPr>
        <p:spPr/>
        <p:txBody>
          <a:bodyPr/>
          <a:lstStyle/>
          <a:p>
            <a:fld id="{5136E250-3F3A-4A9A-9205-E119D264FD3F}" type="datetimeFigureOut">
              <a:rPr lang="zh-CN" altLang="en-US" smtClean="0"/>
              <a:t>2021/4/18</a:t>
            </a:fld>
            <a:endParaRPr lang="zh-CN" altLang="en-US"/>
          </a:p>
        </p:txBody>
      </p:sp>
      <p:sp>
        <p:nvSpPr>
          <p:cNvPr id="5" name="页脚占位符 4">
            <a:extLst>
              <a:ext uri="{FF2B5EF4-FFF2-40B4-BE49-F238E27FC236}">
                <a16:creationId xmlns:a16="http://schemas.microsoft.com/office/drawing/2014/main" id="{DCD278BF-4DD8-48C0-8089-874563E4701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CC40D9B-77E1-4183-AA25-62C95C96726D}"/>
              </a:ext>
            </a:extLst>
          </p:cNvPr>
          <p:cNvSpPr>
            <a:spLocks noGrp="1"/>
          </p:cNvSpPr>
          <p:nvPr>
            <p:ph type="sldNum" sz="quarter" idx="12"/>
          </p:nvPr>
        </p:nvSpPr>
        <p:spPr/>
        <p:txBody>
          <a:bodyPr/>
          <a:lstStyle/>
          <a:p>
            <a:fld id="{2411BC1F-137F-4087-A5DC-2196B345A06F}" type="slidenum">
              <a:rPr lang="zh-CN" altLang="en-US" smtClean="0"/>
              <a:t>‹#›</a:t>
            </a:fld>
            <a:endParaRPr lang="zh-CN" altLang="en-US"/>
          </a:p>
        </p:txBody>
      </p:sp>
    </p:spTree>
    <p:extLst>
      <p:ext uri="{BB962C8B-B14F-4D97-AF65-F5344CB8AC3E}">
        <p14:creationId xmlns:p14="http://schemas.microsoft.com/office/powerpoint/2010/main" val="1421750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203FBC-0200-4CB4-AD08-2FCAC8EC3FD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9422C80-4731-40C6-8F6A-1D3C8581F61B}"/>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ED80615-000F-4599-B4DF-74A42BBDDD4D}"/>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5C0FBAE-FF8D-4F9B-ADF8-7D712BC54E5B}"/>
              </a:ext>
            </a:extLst>
          </p:cNvPr>
          <p:cNvSpPr>
            <a:spLocks noGrp="1"/>
          </p:cNvSpPr>
          <p:nvPr>
            <p:ph type="dt" sz="half" idx="10"/>
          </p:nvPr>
        </p:nvSpPr>
        <p:spPr/>
        <p:txBody>
          <a:bodyPr/>
          <a:lstStyle/>
          <a:p>
            <a:fld id="{5136E250-3F3A-4A9A-9205-E119D264FD3F}" type="datetimeFigureOut">
              <a:rPr lang="zh-CN" altLang="en-US" smtClean="0"/>
              <a:t>2021/4/18</a:t>
            </a:fld>
            <a:endParaRPr lang="zh-CN" altLang="en-US"/>
          </a:p>
        </p:txBody>
      </p:sp>
      <p:sp>
        <p:nvSpPr>
          <p:cNvPr id="6" name="页脚占位符 5">
            <a:extLst>
              <a:ext uri="{FF2B5EF4-FFF2-40B4-BE49-F238E27FC236}">
                <a16:creationId xmlns:a16="http://schemas.microsoft.com/office/drawing/2014/main" id="{FACCD1BE-F368-47C3-9A83-01C8F993816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2F7902F-64B7-47F6-9FB4-FE40747B7413}"/>
              </a:ext>
            </a:extLst>
          </p:cNvPr>
          <p:cNvSpPr>
            <a:spLocks noGrp="1"/>
          </p:cNvSpPr>
          <p:nvPr>
            <p:ph type="sldNum" sz="quarter" idx="12"/>
          </p:nvPr>
        </p:nvSpPr>
        <p:spPr/>
        <p:txBody>
          <a:bodyPr/>
          <a:lstStyle/>
          <a:p>
            <a:fld id="{2411BC1F-137F-4087-A5DC-2196B345A06F}" type="slidenum">
              <a:rPr lang="zh-CN" altLang="en-US" smtClean="0"/>
              <a:t>‹#›</a:t>
            </a:fld>
            <a:endParaRPr lang="zh-CN" altLang="en-US"/>
          </a:p>
        </p:txBody>
      </p:sp>
    </p:spTree>
    <p:extLst>
      <p:ext uri="{BB962C8B-B14F-4D97-AF65-F5344CB8AC3E}">
        <p14:creationId xmlns:p14="http://schemas.microsoft.com/office/powerpoint/2010/main" val="2303234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06288D-5085-43D0-A742-AC7AADB060E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6D939B-796D-47C8-BC7E-922FB3CFE0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2B24953-8155-475D-BB18-970CE968C7F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712225-AE83-4DDA-84D1-F2C3FD78CF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A4B7B69-06B9-4758-9805-202A66845746}"/>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EB25FF9-8265-4D12-9A16-40291727B2A6}"/>
              </a:ext>
            </a:extLst>
          </p:cNvPr>
          <p:cNvSpPr>
            <a:spLocks noGrp="1"/>
          </p:cNvSpPr>
          <p:nvPr>
            <p:ph type="dt" sz="half" idx="10"/>
          </p:nvPr>
        </p:nvSpPr>
        <p:spPr/>
        <p:txBody>
          <a:bodyPr/>
          <a:lstStyle/>
          <a:p>
            <a:fld id="{5136E250-3F3A-4A9A-9205-E119D264FD3F}" type="datetimeFigureOut">
              <a:rPr lang="zh-CN" altLang="en-US" smtClean="0"/>
              <a:t>2021/4/18</a:t>
            </a:fld>
            <a:endParaRPr lang="zh-CN" altLang="en-US"/>
          </a:p>
        </p:txBody>
      </p:sp>
      <p:sp>
        <p:nvSpPr>
          <p:cNvPr id="8" name="页脚占位符 7">
            <a:extLst>
              <a:ext uri="{FF2B5EF4-FFF2-40B4-BE49-F238E27FC236}">
                <a16:creationId xmlns:a16="http://schemas.microsoft.com/office/drawing/2014/main" id="{3D931DA5-2A5A-4753-B139-0B8D8164137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9202433-5800-432E-AFFD-1FF3EAE4F3D8}"/>
              </a:ext>
            </a:extLst>
          </p:cNvPr>
          <p:cNvSpPr>
            <a:spLocks noGrp="1"/>
          </p:cNvSpPr>
          <p:nvPr>
            <p:ph type="sldNum" sz="quarter" idx="12"/>
          </p:nvPr>
        </p:nvSpPr>
        <p:spPr/>
        <p:txBody>
          <a:bodyPr/>
          <a:lstStyle/>
          <a:p>
            <a:fld id="{2411BC1F-137F-4087-A5DC-2196B345A06F}" type="slidenum">
              <a:rPr lang="zh-CN" altLang="en-US" smtClean="0"/>
              <a:t>‹#›</a:t>
            </a:fld>
            <a:endParaRPr lang="zh-CN" altLang="en-US"/>
          </a:p>
        </p:txBody>
      </p:sp>
    </p:spTree>
    <p:extLst>
      <p:ext uri="{BB962C8B-B14F-4D97-AF65-F5344CB8AC3E}">
        <p14:creationId xmlns:p14="http://schemas.microsoft.com/office/powerpoint/2010/main" val="128339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41729A-3443-4179-9B7A-80130724F49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B278954-2DFF-4A5F-8FA1-B0B68EC84C52}"/>
              </a:ext>
            </a:extLst>
          </p:cNvPr>
          <p:cNvSpPr>
            <a:spLocks noGrp="1"/>
          </p:cNvSpPr>
          <p:nvPr>
            <p:ph type="dt" sz="half" idx="10"/>
          </p:nvPr>
        </p:nvSpPr>
        <p:spPr/>
        <p:txBody>
          <a:bodyPr/>
          <a:lstStyle/>
          <a:p>
            <a:fld id="{5136E250-3F3A-4A9A-9205-E119D264FD3F}" type="datetimeFigureOut">
              <a:rPr lang="zh-CN" altLang="en-US" smtClean="0"/>
              <a:t>2021/4/18</a:t>
            </a:fld>
            <a:endParaRPr lang="zh-CN" altLang="en-US"/>
          </a:p>
        </p:txBody>
      </p:sp>
      <p:sp>
        <p:nvSpPr>
          <p:cNvPr id="4" name="页脚占位符 3">
            <a:extLst>
              <a:ext uri="{FF2B5EF4-FFF2-40B4-BE49-F238E27FC236}">
                <a16:creationId xmlns:a16="http://schemas.microsoft.com/office/drawing/2014/main" id="{96057C1D-461C-44A1-B3D4-2052454EABD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DF0259E-EFA2-4824-8EAC-426E2DD098F2}"/>
              </a:ext>
            </a:extLst>
          </p:cNvPr>
          <p:cNvSpPr>
            <a:spLocks noGrp="1"/>
          </p:cNvSpPr>
          <p:nvPr>
            <p:ph type="sldNum" sz="quarter" idx="12"/>
          </p:nvPr>
        </p:nvSpPr>
        <p:spPr/>
        <p:txBody>
          <a:bodyPr/>
          <a:lstStyle/>
          <a:p>
            <a:fld id="{2411BC1F-137F-4087-A5DC-2196B345A06F}" type="slidenum">
              <a:rPr lang="zh-CN" altLang="en-US" smtClean="0"/>
              <a:t>‹#›</a:t>
            </a:fld>
            <a:endParaRPr lang="zh-CN" altLang="en-US"/>
          </a:p>
        </p:txBody>
      </p:sp>
    </p:spTree>
    <p:extLst>
      <p:ext uri="{BB962C8B-B14F-4D97-AF65-F5344CB8AC3E}">
        <p14:creationId xmlns:p14="http://schemas.microsoft.com/office/powerpoint/2010/main" val="3420575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6D6596E-2B69-40D7-BBF1-030E4B490904}"/>
              </a:ext>
            </a:extLst>
          </p:cNvPr>
          <p:cNvSpPr>
            <a:spLocks noGrp="1"/>
          </p:cNvSpPr>
          <p:nvPr>
            <p:ph type="dt" sz="half" idx="10"/>
          </p:nvPr>
        </p:nvSpPr>
        <p:spPr/>
        <p:txBody>
          <a:bodyPr/>
          <a:lstStyle/>
          <a:p>
            <a:fld id="{5136E250-3F3A-4A9A-9205-E119D264FD3F}" type="datetimeFigureOut">
              <a:rPr lang="zh-CN" altLang="en-US" smtClean="0"/>
              <a:t>2021/4/18</a:t>
            </a:fld>
            <a:endParaRPr lang="zh-CN" altLang="en-US"/>
          </a:p>
        </p:txBody>
      </p:sp>
      <p:sp>
        <p:nvSpPr>
          <p:cNvPr id="3" name="页脚占位符 2">
            <a:extLst>
              <a:ext uri="{FF2B5EF4-FFF2-40B4-BE49-F238E27FC236}">
                <a16:creationId xmlns:a16="http://schemas.microsoft.com/office/drawing/2014/main" id="{731A11F2-2F8C-498E-BA7F-D8F34C39D74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577C3D2-E71C-42C7-BE26-DE744FBE7CFB}"/>
              </a:ext>
            </a:extLst>
          </p:cNvPr>
          <p:cNvSpPr>
            <a:spLocks noGrp="1"/>
          </p:cNvSpPr>
          <p:nvPr>
            <p:ph type="sldNum" sz="quarter" idx="12"/>
          </p:nvPr>
        </p:nvSpPr>
        <p:spPr/>
        <p:txBody>
          <a:bodyPr/>
          <a:lstStyle/>
          <a:p>
            <a:fld id="{2411BC1F-137F-4087-A5DC-2196B345A06F}" type="slidenum">
              <a:rPr lang="zh-CN" altLang="en-US" smtClean="0"/>
              <a:t>‹#›</a:t>
            </a:fld>
            <a:endParaRPr lang="zh-CN" altLang="en-US"/>
          </a:p>
        </p:txBody>
      </p:sp>
    </p:spTree>
    <p:extLst>
      <p:ext uri="{BB962C8B-B14F-4D97-AF65-F5344CB8AC3E}">
        <p14:creationId xmlns:p14="http://schemas.microsoft.com/office/powerpoint/2010/main" val="21171704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6FC1A-817C-4E86-BCDE-B0AD9A1A12B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2F6007-9658-4448-A0E5-2D2CCA8319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110A2C4-FBD9-498C-AC3A-921C22163C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BD3F318-F8AD-4812-9D0D-93AB00BF939B}"/>
              </a:ext>
            </a:extLst>
          </p:cNvPr>
          <p:cNvSpPr>
            <a:spLocks noGrp="1"/>
          </p:cNvSpPr>
          <p:nvPr>
            <p:ph type="dt" sz="half" idx="10"/>
          </p:nvPr>
        </p:nvSpPr>
        <p:spPr/>
        <p:txBody>
          <a:bodyPr/>
          <a:lstStyle/>
          <a:p>
            <a:fld id="{5136E250-3F3A-4A9A-9205-E119D264FD3F}" type="datetimeFigureOut">
              <a:rPr lang="zh-CN" altLang="en-US" smtClean="0"/>
              <a:t>2021/4/18</a:t>
            </a:fld>
            <a:endParaRPr lang="zh-CN" altLang="en-US"/>
          </a:p>
        </p:txBody>
      </p:sp>
      <p:sp>
        <p:nvSpPr>
          <p:cNvPr id="6" name="页脚占位符 5">
            <a:extLst>
              <a:ext uri="{FF2B5EF4-FFF2-40B4-BE49-F238E27FC236}">
                <a16:creationId xmlns:a16="http://schemas.microsoft.com/office/drawing/2014/main" id="{E0FA7EC3-E943-4E86-88FB-A4CFFB1D7B6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8841170-989E-4A53-9E3C-63851EA5B325}"/>
              </a:ext>
            </a:extLst>
          </p:cNvPr>
          <p:cNvSpPr>
            <a:spLocks noGrp="1"/>
          </p:cNvSpPr>
          <p:nvPr>
            <p:ph type="sldNum" sz="quarter" idx="12"/>
          </p:nvPr>
        </p:nvSpPr>
        <p:spPr/>
        <p:txBody>
          <a:bodyPr/>
          <a:lstStyle/>
          <a:p>
            <a:fld id="{2411BC1F-137F-4087-A5DC-2196B345A06F}" type="slidenum">
              <a:rPr lang="zh-CN" altLang="en-US" smtClean="0"/>
              <a:t>‹#›</a:t>
            </a:fld>
            <a:endParaRPr lang="zh-CN" altLang="en-US"/>
          </a:p>
        </p:txBody>
      </p:sp>
    </p:spTree>
    <p:extLst>
      <p:ext uri="{BB962C8B-B14F-4D97-AF65-F5344CB8AC3E}">
        <p14:creationId xmlns:p14="http://schemas.microsoft.com/office/powerpoint/2010/main" val="40824757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097CE2-D084-4760-B49E-FEDE8E06E69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38CF54-97BF-4B11-985B-7DA6956007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7CFCC70-4786-48B7-B724-296465A1A8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F9F192-6951-4016-B667-CE2575053A1D}"/>
              </a:ext>
            </a:extLst>
          </p:cNvPr>
          <p:cNvSpPr>
            <a:spLocks noGrp="1"/>
          </p:cNvSpPr>
          <p:nvPr>
            <p:ph type="dt" sz="half" idx="10"/>
          </p:nvPr>
        </p:nvSpPr>
        <p:spPr/>
        <p:txBody>
          <a:bodyPr/>
          <a:lstStyle/>
          <a:p>
            <a:fld id="{5136E250-3F3A-4A9A-9205-E119D264FD3F}" type="datetimeFigureOut">
              <a:rPr lang="zh-CN" altLang="en-US" smtClean="0"/>
              <a:t>2021/4/18</a:t>
            </a:fld>
            <a:endParaRPr lang="zh-CN" altLang="en-US"/>
          </a:p>
        </p:txBody>
      </p:sp>
      <p:sp>
        <p:nvSpPr>
          <p:cNvPr id="6" name="页脚占位符 5">
            <a:extLst>
              <a:ext uri="{FF2B5EF4-FFF2-40B4-BE49-F238E27FC236}">
                <a16:creationId xmlns:a16="http://schemas.microsoft.com/office/drawing/2014/main" id="{6B33D9DA-92C9-4DFA-BF97-5028F73681B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1272E46-27BB-407D-B863-8D3B672C77B6}"/>
              </a:ext>
            </a:extLst>
          </p:cNvPr>
          <p:cNvSpPr>
            <a:spLocks noGrp="1"/>
          </p:cNvSpPr>
          <p:nvPr>
            <p:ph type="sldNum" sz="quarter" idx="12"/>
          </p:nvPr>
        </p:nvSpPr>
        <p:spPr/>
        <p:txBody>
          <a:bodyPr/>
          <a:lstStyle/>
          <a:p>
            <a:fld id="{2411BC1F-137F-4087-A5DC-2196B345A06F}" type="slidenum">
              <a:rPr lang="zh-CN" altLang="en-US" smtClean="0"/>
              <a:t>‹#›</a:t>
            </a:fld>
            <a:endParaRPr lang="zh-CN" altLang="en-US"/>
          </a:p>
        </p:txBody>
      </p:sp>
    </p:spTree>
    <p:extLst>
      <p:ext uri="{BB962C8B-B14F-4D97-AF65-F5344CB8AC3E}">
        <p14:creationId xmlns:p14="http://schemas.microsoft.com/office/powerpoint/2010/main" val="2051464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C05770A-21A0-45EC-87F4-025E09C5F2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AA3C814-758C-4CA2-A335-E0BB37B31C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0D3C83-D8BB-4A26-B1FC-0EE6A4A6AF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36E250-3F3A-4A9A-9205-E119D264FD3F}" type="datetimeFigureOut">
              <a:rPr lang="zh-CN" altLang="en-US" smtClean="0"/>
              <a:t>2021/4/18</a:t>
            </a:fld>
            <a:endParaRPr lang="zh-CN" altLang="en-US"/>
          </a:p>
        </p:txBody>
      </p:sp>
      <p:sp>
        <p:nvSpPr>
          <p:cNvPr id="5" name="页脚占位符 4">
            <a:extLst>
              <a:ext uri="{FF2B5EF4-FFF2-40B4-BE49-F238E27FC236}">
                <a16:creationId xmlns:a16="http://schemas.microsoft.com/office/drawing/2014/main" id="{0E77B3FE-E301-4769-8E19-539B95E90F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A2C30EF-90B9-45C2-8367-4420BA5FCC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11BC1F-137F-4087-A5DC-2196B345A06F}" type="slidenum">
              <a:rPr lang="zh-CN" altLang="en-US" smtClean="0"/>
              <a:t>‹#›</a:t>
            </a:fld>
            <a:endParaRPr lang="zh-CN" altLang="en-US"/>
          </a:p>
        </p:txBody>
      </p:sp>
    </p:spTree>
    <p:extLst>
      <p:ext uri="{BB962C8B-B14F-4D97-AF65-F5344CB8AC3E}">
        <p14:creationId xmlns:p14="http://schemas.microsoft.com/office/powerpoint/2010/main" val="16427412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5.t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tif"/><Relationship Id="rId2" Type="http://schemas.openxmlformats.org/officeDocument/2006/relationships/image" Target="../media/image1.tif"/><Relationship Id="rId1" Type="http://schemas.openxmlformats.org/officeDocument/2006/relationships/slideLayout" Target="../slideLayouts/slideLayout2.xml"/><Relationship Id="rId5" Type="http://schemas.openxmlformats.org/officeDocument/2006/relationships/image" Target="../media/image21.tif"/><Relationship Id="rId4" Type="http://schemas.openxmlformats.org/officeDocument/2006/relationships/image" Target="../media/image20.tif"/></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t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tif"/><Relationship Id="rId2" Type="http://schemas.openxmlformats.org/officeDocument/2006/relationships/image" Target="../media/image23.t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tif"/><Relationship Id="rId2" Type="http://schemas.openxmlformats.org/officeDocument/2006/relationships/image" Target="../media/image21.tif"/><Relationship Id="rId1" Type="http://schemas.openxmlformats.org/officeDocument/2006/relationships/slideLayout" Target="../slideLayouts/slideLayout2.xml"/><Relationship Id="rId4" Type="http://schemas.openxmlformats.org/officeDocument/2006/relationships/image" Target="../media/image27.tif"/></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tif"/><Relationship Id="rId2" Type="http://schemas.openxmlformats.org/officeDocument/2006/relationships/image" Target="../media/image21.t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tif"/><Relationship Id="rId2" Type="http://schemas.openxmlformats.org/officeDocument/2006/relationships/image" Target="../media/image31.t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3.t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tif"/><Relationship Id="rId2" Type="http://schemas.openxmlformats.org/officeDocument/2006/relationships/image" Target="../media/image35.t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tif"/><Relationship Id="rId2" Type="http://schemas.openxmlformats.org/officeDocument/2006/relationships/image" Target="../media/image35.t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364272-FDA9-44F2-A973-4DB249FD26A2}"/>
              </a:ext>
            </a:extLst>
          </p:cNvPr>
          <p:cNvSpPr>
            <a:spLocks noGrp="1"/>
          </p:cNvSpPr>
          <p:nvPr>
            <p:ph type="ctrTitle"/>
          </p:nvPr>
        </p:nvSpPr>
        <p:spPr>
          <a:xfrm>
            <a:off x="127348" y="2028837"/>
            <a:ext cx="11937304" cy="1503504"/>
          </a:xfrm>
        </p:spPr>
        <p:txBody>
          <a:bodyPr>
            <a:normAutofit fontScale="90000"/>
          </a:bodyPr>
          <a:lstStyle/>
          <a:p>
            <a:r>
              <a:rPr lang="en-US" altLang="zh-CN" sz="6600" dirty="0">
                <a:solidFill>
                  <a:schemeClr val="accent2"/>
                </a:solidFill>
              </a:rPr>
              <a:t>The Realization of 2D Reconstruction of Axial Computed Tomography</a:t>
            </a:r>
            <a:endParaRPr lang="zh-CN" altLang="en-US" sz="6600" dirty="0">
              <a:solidFill>
                <a:schemeClr val="accent2"/>
              </a:solidFill>
            </a:endParaRPr>
          </a:p>
        </p:txBody>
      </p:sp>
      <p:sp>
        <p:nvSpPr>
          <p:cNvPr id="4" name="文本框 3">
            <a:extLst>
              <a:ext uri="{FF2B5EF4-FFF2-40B4-BE49-F238E27FC236}">
                <a16:creationId xmlns:a16="http://schemas.microsoft.com/office/drawing/2014/main" id="{60D6FC75-E48C-41F7-954A-314F09D84010}"/>
              </a:ext>
            </a:extLst>
          </p:cNvPr>
          <p:cNvSpPr txBox="1"/>
          <p:nvPr/>
        </p:nvSpPr>
        <p:spPr>
          <a:xfrm>
            <a:off x="10462161" y="6163294"/>
            <a:ext cx="1140056" cy="369332"/>
          </a:xfrm>
          <a:prstGeom prst="rect">
            <a:avLst/>
          </a:prstGeom>
          <a:noFill/>
        </p:spPr>
        <p:txBody>
          <a:bodyPr wrap="none" rtlCol="0">
            <a:spAutoFit/>
          </a:bodyPr>
          <a:lstStyle/>
          <a:p>
            <a:r>
              <a:rPr lang="en-US" altLang="zh-CN" dirty="0">
                <a:solidFill>
                  <a:srgbClr val="7030A0"/>
                </a:solidFill>
              </a:rPr>
              <a:t>2021.4.19</a:t>
            </a:r>
            <a:endParaRPr lang="zh-CN" altLang="en-US" dirty="0">
              <a:solidFill>
                <a:srgbClr val="7030A0"/>
              </a:solidFill>
            </a:endParaRPr>
          </a:p>
        </p:txBody>
      </p:sp>
      <p:sp>
        <p:nvSpPr>
          <p:cNvPr id="5" name="标题 1">
            <a:extLst>
              <a:ext uri="{FF2B5EF4-FFF2-40B4-BE49-F238E27FC236}">
                <a16:creationId xmlns:a16="http://schemas.microsoft.com/office/drawing/2014/main" id="{DF83BE10-3057-4879-AF45-EC324FD09F59}"/>
              </a:ext>
            </a:extLst>
          </p:cNvPr>
          <p:cNvSpPr txBox="1">
            <a:spLocks/>
          </p:cNvSpPr>
          <p:nvPr/>
        </p:nvSpPr>
        <p:spPr>
          <a:xfrm>
            <a:off x="2546959" y="3845490"/>
            <a:ext cx="9645041" cy="117744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4800" dirty="0">
                <a:solidFill>
                  <a:schemeClr val="accent1">
                    <a:lumMod val="40000"/>
                    <a:lumOff val="60000"/>
                  </a:schemeClr>
                </a:solidFill>
                <a:latin typeface="仿宋" panose="02010609060101010101" pitchFamily="49" charset="-122"/>
                <a:ea typeface="仿宋" panose="02010609060101010101" pitchFamily="49" charset="-122"/>
              </a:rPr>
              <a:t>轴向</a:t>
            </a:r>
            <a:r>
              <a:rPr lang="en-US" altLang="zh-CN" sz="4800" dirty="0">
                <a:solidFill>
                  <a:schemeClr val="accent1">
                    <a:lumMod val="40000"/>
                    <a:lumOff val="60000"/>
                  </a:schemeClr>
                </a:solidFill>
                <a:latin typeface="仿宋" panose="02010609060101010101" pitchFamily="49" charset="-122"/>
                <a:ea typeface="仿宋" panose="02010609060101010101" pitchFamily="49" charset="-122"/>
              </a:rPr>
              <a:t>CT</a:t>
            </a:r>
            <a:r>
              <a:rPr lang="zh-CN" altLang="en-US" sz="4800" dirty="0">
                <a:solidFill>
                  <a:schemeClr val="accent1">
                    <a:lumMod val="40000"/>
                    <a:lumOff val="60000"/>
                  </a:schemeClr>
                </a:solidFill>
                <a:latin typeface="仿宋" panose="02010609060101010101" pitchFamily="49" charset="-122"/>
                <a:ea typeface="仿宋" panose="02010609060101010101" pitchFamily="49" charset="-122"/>
              </a:rPr>
              <a:t>二维平面重建的算法实现</a:t>
            </a:r>
          </a:p>
        </p:txBody>
      </p:sp>
    </p:spTree>
    <p:extLst>
      <p:ext uri="{BB962C8B-B14F-4D97-AF65-F5344CB8AC3E}">
        <p14:creationId xmlns:p14="http://schemas.microsoft.com/office/powerpoint/2010/main" val="815012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28BE67-1AF5-4A77-A439-DC486E72E3D5}"/>
              </a:ext>
            </a:extLst>
          </p:cNvPr>
          <p:cNvSpPr>
            <a:spLocks noGrp="1"/>
          </p:cNvSpPr>
          <p:nvPr>
            <p:ph type="title"/>
          </p:nvPr>
        </p:nvSpPr>
        <p:spPr>
          <a:xfrm>
            <a:off x="838199" y="5514974"/>
            <a:ext cx="10515600" cy="1325563"/>
          </a:xfrm>
        </p:spPr>
        <p:txBody>
          <a:bodyPr/>
          <a:lstStyle/>
          <a:p>
            <a:pPr algn="ctr"/>
            <a:r>
              <a:rPr lang="zh-CN" altLang="en-US" dirty="0">
                <a:solidFill>
                  <a:srgbClr val="002060"/>
                </a:solidFill>
              </a:rPr>
              <a:t>直接反投影</a:t>
            </a:r>
          </a:p>
        </p:txBody>
      </p:sp>
      <p:pic>
        <p:nvPicPr>
          <p:cNvPr id="5" name="内容占位符 4">
            <a:extLst>
              <a:ext uri="{FF2B5EF4-FFF2-40B4-BE49-F238E27FC236}">
                <a16:creationId xmlns:a16="http://schemas.microsoft.com/office/drawing/2014/main" id="{CE4AA918-0548-4861-A73C-049D5B6E1F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36565" y="596105"/>
            <a:ext cx="4918869" cy="4918869"/>
          </a:xfrm>
        </p:spPr>
      </p:pic>
      <p:pic>
        <p:nvPicPr>
          <p:cNvPr id="4" name="图片 3">
            <a:extLst>
              <a:ext uri="{FF2B5EF4-FFF2-40B4-BE49-F238E27FC236}">
                <a16:creationId xmlns:a16="http://schemas.microsoft.com/office/drawing/2014/main" id="{3482657B-30D0-4F15-92DA-251F2F97D6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8634" y="596105"/>
            <a:ext cx="4876800" cy="4876800"/>
          </a:xfrm>
          <a:prstGeom prst="rect">
            <a:avLst/>
          </a:prstGeom>
        </p:spPr>
      </p:pic>
    </p:spTree>
    <p:extLst>
      <p:ext uri="{BB962C8B-B14F-4D97-AF65-F5344CB8AC3E}">
        <p14:creationId xmlns:p14="http://schemas.microsoft.com/office/powerpoint/2010/main" val="1301534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F35C4-A225-423B-9B9F-96B8CFD64973}"/>
              </a:ext>
            </a:extLst>
          </p:cNvPr>
          <p:cNvSpPr>
            <a:spLocks noGrp="1"/>
          </p:cNvSpPr>
          <p:nvPr>
            <p:ph type="title"/>
          </p:nvPr>
        </p:nvSpPr>
        <p:spPr>
          <a:xfrm>
            <a:off x="605971" y="219982"/>
            <a:ext cx="10515600" cy="1325563"/>
          </a:xfrm>
        </p:spPr>
        <p:txBody>
          <a:bodyPr/>
          <a:lstStyle/>
          <a:p>
            <a:r>
              <a:rPr lang="en-US" altLang="zh-CN" dirty="0">
                <a:solidFill>
                  <a:srgbClr val="002060"/>
                </a:solidFill>
              </a:rPr>
              <a:t>Gibbs</a:t>
            </a:r>
            <a:r>
              <a:rPr lang="zh-CN" altLang="en-US" dirty="0">
                <a:solidFill>
                  <a:srgbClr val="002060"/>
                </a:solidFill>
              </a:rPr>
              <a:t>现象</a:t>
            </a:r>
          </a:p>
        </p:txBody>
      </p:sp>
      <p:pic>
        <p:nvPicPr>
          <p:cNvPr id="5" name="内容占位符 4">
            <a:extLst>
              <a:ext uri="{FF2B5EF4-FFF2-40B4-BE49-F238E27FC236}">
                <a16:creationId xmlns:a16="http://schemas.microsoft.com/office/drawing/2014/main" id="{D98B8EB9-7F55-4528-A36A-BE4FDB66BD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4216" y="1253331"/>
            <a:ext cx="5801784" cy="4351338"/>
          </a:xfrm>
        </p:spPr>
      </p:pic>
      <p:pic>
        <p:nvPicPr>
          <p:cNvPr id="7" name="图片 6">
            <a:extLst>
              <a:ext uri="{FF2B5EF4-FFF2-40B4-BE49-F238E27FC236}">
                <a16:creationId xmlns:a16="http://schemas.microsoft.com/office/drawing/2014/main" id="{811A571F-3590-4024-9825-C95AAF6EF7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5612" y="1215540"/>
            <a:ext cx="5852172" cy="4389129"/>
          </a:xfrm>
          <a:prstGeom prst="rect">
            <a:avLst/>
          </a:prstGeom>
        </p:spPr>
      </p:pic>
      <p:sp>
        <p:nvSpPr>
          <p:cNvPr id="8" name="文本框 7">
            <a:extLst>
              <a:ext uri="{FF2B5EF4-FFF2-40B4-BE49-F238E27FC236}">
                <a16:creationId xmlns:a16="http://schemas.microsoft.com/office/drawing/2014/main" id="{26039A41-B963-42A8-87E7-F2C5D7D64EB2}"/>
              </a:ext>
            </a:extLst>
          </p:cNvPr>
          <p:cNvSpPr txBox="1"/>
          <p:nvPr/>
        </p:nvSpPr>
        <p:spPr>
          <a:xfrm>
            <a:off x="2172833" y="5773265"/>
            <a:ext cx="2044550" cy="523220"/>
          </a:xfrm>
          <a:prstGeom prst="rect">
            <a:avLst/>
          </a:prstGeom>
          <a:noFill/>
        </p:spPr>
        <p:txBody>
          <a:bodyPr wrap="square" rtlCol="0">
            <a:spAutoFit/>
          </a:bodyPr>
          <a:lstStyle/>
          <a:p>
            <a:r>
              <a:rPr lang="zh-CN" altLang="en-US" sz="2800" dirty="0">
                <a:solidFill>
                  <a:srgbClr val="002060"/>
                </a:solidFill>
              </a:rPr>
              <a:t>矩形滤波器</a:t>
            </a:r>
          </a:p>
        </p:txBody>
      </p:sp>
      <p:sp>
        <p:nvSpPr>
          <p:cNvPr id="9" name="文本框 8">
            <a:extLst>
              <a:ext uri="{FF2B5EF4-FFF2-40B4-BE49-F238E27FC236}">
                <a16:creationId xmlns:a16="http://schemas.microsoft.com/office/drawing/2014/main" id="{55163318-2AA0-4D00-A039-5B31A0F123AF}"/>
              </a:ext>
            </a:extLst>
          </p:cNvPr>
          <p:cNvSpPr txBox="1"/>
          <p:nvPr/>
        </p:nvSpPr>
        <p:spPr>
          <a:xfrm>
            <a:off x="7389474" y="5784359"/>
            <a:ext cx="3164448" cy="523220"/>
          </a:xfrm>
          <a:prstGeom prst="rect">
            <a:avLst/>
          </a:prstGeom>
          <a:noFill/>
        </p:spPr>
        <p:txBody>
          <a:bodyPr wrap="square" rtlCol="0">
            <a:spAutoFit/>
          </a:bodyPr>
          <a:lstStyle/>
          <a:p>
            <a:r>
              <a:rPr lang="en-US" altLang="zh-CN" sz="2800" dirty="0">
                <a:solidFill>
                  <a:srgbClr val="002060"/>
                </a:solidFill>
              </a:rPr>
              <a:t>Hamming</a:t>
            </a:r>
            <a:r>
              <a:rPr lang="zh-CN" altLang="en-US" sz="2800" dirty="0">
                <a:solidFill>
                  <a:srgbClr val="002060"/>
                </a:solidFill>
              </a:rPr>
              <a:t>窗滤波器</a:t>
            </a:r>
          </a:p>
        </p:txBody>
      </p:sp>
      <p:cxnSp>
        <p:nvCxnSpPr>
          <p:cNvPr id="11" name="直接箭头连接符 10">
            <a:extLst>
              <a:ext uri="{FF2B5EF4-FFF2-40B4-BE49-F238E27FC236}">
                <a16:creationId xmlns:a16="http://schemas.microsoft.com/office/drawing/2014/main" id="{CDFE4B8F-F0F1-4F6B-8BAF-1580989D8FAD}"/>
              </a:ext>
            </a:extLst>
          </p:cNvPr>
          <p:cNvCxnSpPr/>
          <p:nvPr/>
        </p:nvCxnSpPr>
        <p:spPr>
          <a:xfrm flipH="1">
            <a:off x="1422400" y="1378857"/>
            <a:ext cx="493486" cy="58057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97FC5B72-97DE-4A35-9A47-DA09635FA7B6}"/>
              </a:ext>
            </a:extLst>
          </p:cNvPr>
          <p:cNvCxnSpPr>
            <a:cxnSpLocks/>
          </p:cNvCxnSpPr>
          <p:nvPr/>
        </p:nvCxnSpPr>
        <p:spPr>
          <a:xfrm flipV="1">
            <a:off x="4934858" y="5021943"/>
            <a:ext cx="217713" cy="70825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4654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010F432A-48F7-4BA2-87F5-A1B7714B23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78422" y="321778"/>
            <a:ext cx="7435151" cy="5576363"/>
          </a:xfrm>
        </p:spPr>
      </p:pic>
      <p:sp>
        <p:nvSpPr>
          <p:cNvPr id="6" name="箭头: 下 5">
            <a:extLst>
              <a:ext uri="{FF2B5EF4-FFF2-40B4-BE49-F238E27FC236}">
                <a16:creationId xmlns:a16="http://schemas.microsoft.com/office/drawing/2014/main" id="{621C6175-DD99-43C5-8B9E-7B58A163A94F}"/>
              </a:ext>
            </a:extLst>
          </p:cNvPr>
          <p:cNvSpPr/>
          <p:nvPr/>
        </p:nvSpPr>
        <p:spPr>
          <a:xfrm rot="16200000">
            <a:off x="6924828" y="5887639"/>
            <a:ext cx="748145" cy="6819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7" name="文本框 6">
            <a:extLst>
              <a:ext uri="{FF2B5EF4-FFF2-40B4-BE49-F238E27FC236}">
                <a16:creationId xmlns:a16="http://schemas.microsoft.com/office/drawing/2014/main" id="{1C5FA9E4-8802-4B69-933E-2E2437DBE1E9}"/>
              </a:ext>
            </a:extLst>
          </p:cNvPr>
          <p:cNvSpPr txBox="1"/>
          <p:nvPr/>
        </p:nvSpPr>
        <p:spPr>
          <a:xfrm>
            <a:off x="5632861" y="5969655"/>
            <a:ext cx="926275" cy="523220"/>
          </a:xfrm>
          <a:prstGeom prst="rect">
            <a:avLst/>
          </a:prstGeom>
          <a:noFill/>
        </p:spPr>
        <p:txBody>
          <a:bodyPr wrap="square" rtlCol="0">
            <a:spAutoFit/>
          </a:bodyPr>
          <a:lstStyle/>
          <a:p>
            <a:r>
              <a:rPr lang="zh-CN" altLang="en-US" sz="2800" b="1" dirty="0">
                <a:solidFill>
                  <a:srgbClr val="002060"/>
                </a:solidFill>
              </a:rPr>
              <a:t>高频</a:t>
            </a:r>
          </a:p>
        </p:txBody>
      </p:sp>
      <p:sp>
        <p:nvSpPr>
          <p:cNvPr id="9" name="箭头: 下 8">
            <a:extLst>
              <a:ext uri="{FF2B5EF4-FFF2-40B4-BE49-F238E27FC236}">
                <a16:creationId xmlns:a16="http://schemas.microsoft.com/office/drawing/2014/main" id="{750A8B36-00C5-4D85-B9D7-9F9F75F100D3}"/>
              </a:ext>
            </a:extLst>
          </p:cNvPr>
          <p:cNvSpPr/>
          <p:nvPr/>
        </p:nvSpPr>
        <p:spPr>
          <a:xfrm rot="5400000">
            <a:off x="4519025" y="5887639"/>
            <a:ext cx="748145" cy="6819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10" name="文本框 9">
            <a:extLst>
              <a:ext uri="{FF2B5EF4-FFF2-40B4-BE49-F238E27FC236}">
                <a16:creationId xmlns:a16="http://schemas.microsoft.com/office/drawing/2014/main" id="{A4BBB1F3-9016-4418-BA32-722054551FE6}"/>
              </a:ext>
            </a:extLst>
          </p:cNvPr>
          <p:cNvSpPr txBox="1"/>
          <p:nvPr/>
        </p:nvSpPr>
        <p:spPr>
          <a:xfrm>
            <a:off x="3227059" y="5969655"/>
            <a:ext cx="926275" cy="523220"/>
          </a:xfrm>
          <a:prstGeom prst="rect">
            <a:avLst/>
          </a:prstGeom>
          <a:noFill/>
        </p:spPr>
        <p:txBody>
          <a:bodyPr wrap="square" rtlCol="0">
            <a:spAutoFit/>
          </a:bodyPr>
          <a:lstStyle/>
          <a:p>
            <a:r>
              <a:rPr lang="zh-CN" altLang="en-US" sz="2800" b="1" dirty="0">
                <a:solidFill>
                  <a:srgbClr val="002060"/>
                </a:solidFill>
              </a:rPr>
              <a:t>低频</a:t>
            </a:r>
          </a:p>
        </p:txBody>
      </p:sp>
      <p:sp>
        <p:nvSpPr>
          <p:cNvPr id="11" name="文本框 10">
            <a:extLst>
              <a:ext uri="{FF2B5EF4-FFF2-40B4-BE49-F238E27FC236}">
                <a16:creationId xmlns:a16="http://schemas.microsoft.com/office/drawing/2014/main" id="{3772C846-C450-4648-8F3A-B51B2459C1D9}"/>
              </a:ext>
            </a:extLst>
          </p:cNvPr>
          <p:cNvSpPr txBox="1"/>
          <p:nvPr/>
        </p:nvSpPr>
        <p:spPr>
          <a:xfrm>
            <a:off x="7886264" y="5969655"/>
            <a:ext cx="926275" cy="523220"/>
          </a:xfrm>
          <a:prstGeom prst="rect">
            <a:avLst/>
          </a:prstGeom>
          <a:noFill/>
        </p:spPr>
        <p:txBody>
          <a:bodyPr wrap="square" rtlCol="0">
            <a:spAutoFit/>
          </a:bodyPr>
          <a:lstStyle/>
          <a:p>
            <a:r>
              <a:rPr lang="zh-CN" altLang="en-US" sz="2800" b="1" dirty="0">
                <a:solidFill>
                  <a:srgbClr val="002060"/>
                </a:solidFill>
              </a:rPr>
              <a:t>低频</a:t>
            </a:r>
          </a:p>
        </p:txBody>
      </p:sp>
      <p:sp>
        <p:nvSpPr>
          <p:cNvPr id="12" name="箭头: 下 11">
            <a:extLst>
              <a:ext uri="{FF2B5EF4-FFF2-40B4-BE49-F238E27FC236}">
                <a16:creationId xmlns:a16="http://schemas.microsoft.com/office/drawing/2014/main" id="{53A1A08F-7275-45B9-AD36-467F5E5299EA}"/>
              </a:ext>
            </a:extLst>
          </p:cNvPr>
          <p:cNvSpPr/>
          <p:nvPr/>
        </p:nvSpPr>
        <p:spPr>
          <a:xfrm rot="10800000">
            <a:off x="726139" y="2026180"/>
            <a:ext cx="748145" cy="6819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13" name="标题 12">
            <a:extLst>
              <a:ext uri="{FF2B5EF4-FFF2-40B4-BE49-F238E27FC236}">
                <a16:creationId xmlns:a16="http://schemas.microsoft.com/office/drawing/2014/main" id="{E8274E6D-31DE-4D92-9991-91BA647CBE98}"/>
              </a:ext>
            </a:extLst>
          </p:cNvPr>
          <p:cNvSpPr txBox="1">
            <a:spLocks noGrp="1"/>
          </p:cNvSpPr>
          <p:nvPr>
            <p:ph type="title"/>
          </p:nvPr>
        </p:nvSpPr>
        <p:spPr>
          <a:xfrm>
            <a:off x="444594" y="1369732"/>
            <a:ext cx="1311234" cy="480131"/>
          </a:xfrm>
          <a:prstGeom prst="rect">
            <a:avLst/>
          </a:prstGeom>
          <a:noFill/>
        </p:spPr>
        <p:txBody>
          <a:bodyPr wrap="square" rtlCol="0">
            <a:spAutoFit/>
          </a:bodyPr>
          <a:lstStyle/>
          <a:p>
            <a:r>
              <a:rPr lang="zh-CN" altLang="en-US" sz="2800" b="1" dirty="0">
                <a:solidFill>
                  <a:srgbClr val="002060"/>
                </a:solidFill>
              </a:rPr>
              <a:t>高增益</a:t>
            </a:r>
          </a:p>
        </p:txBody>
      </p:sp>
      <p:sp>
        <p:nvSpPr>
          <p:cNvPr id="14" name="箭头: 下 13">
            <a:extLst>
              <a:ext uri="{FF2B5EF4-FFF2-40B4-BE49-F238E27FC236}">
                <a16:creationId xmlns:a16="http://schemas.microsoft.com/office/drawing/2014/main" id="{E97EDC9A-4176-4C84-BE25-BDB8C5FD2FFC}"/>
              </a:ext>
            </a:extLst>
          </p:cNvPr>
          <p:cNvSpPr/>
          <p:nvPr/>
        </p:nvSpPr>
        <p:spPr>
          <a:xfrm>
            <a:off x="711568" y="4310151"/>
            <a:ext cx="748145" cy="6819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15" name="标题 12">
            <a:extLst>
              <a:ext uri="{FF2B5EF4-FFF2-40B4-BE49-F238E27FC236}">
                <a16:creationId xmlns:a16="http://schemas.microsoft.com/office/drawing/2014/main" id="{A02FAA19-8338-4042-AB98-97D8A88F73ED}"/>
              </a:ext>
            </a:extLst>
          </p:cNvPr>
          <p:cNvSpPr txBox="1">
            <a:spLocks/>
          </p:cNvSpPr>
          <p:nvPr/>
        </p:nvSpPr>
        <p:spPr>
          <a:xfrm>
            <a:off x="444594" y="5248202"/>
            <a:ext cx="1311234" cy="48013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solidFill>
                  <a:srgbClr val="002060"/>
                </a:solidFill>
              </a:rPr>
              <a:t>低增益</a:t>
            </a:r>
          </a:p>
        </p:txBody>
      </p:sp>
      <p:sp>
        <p:nvSpPr>
          <p:cNvPr id="16" name="椭圆 15">
            <a:extLst>
              <a:ext uri="{FF2B5EF4-FFF2-40B4-BE49-F238E27FC236}">
                <a16:creationId xmlns:a16="http://schemas.microsoft.com/office/drawing/2014/main" id="{33EE1913-7814-43A8-B37D-2D85409EC095}"/>
              </a:ext>
            </a:extLst>
          </p:cNvPr>
          <p:cNvSpPr/>
          <p:nvPr/>
        </p:nvSpPr>
        <p:spPr>
          <a:xfrm>
            <a:off x="2208809" y="3153306"/>
            <a:ext cx="1318161" cy="973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效果最好</a:t>
            </a:r>
          </a:p>
        </p:txBody>
      </p:sp>
    </p:spTree>
    <p:extLst>
      <p:ext uri="{BB962C8B-B14F-4D97-AF65-F5344CB8AC3E}">
        <p14:creationId xmlns:p14="http://schemas.microsoft.com/office/powerpoint/2010/main" val="138027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animBg="1"/>
      <p:bldP spid="10" grpId="0"/>
      <p:bldP spid="11" grpId="0"/>
      <p:bldP spid="12" grpId="0" animBg="1"/>
      <p:bldP spid="13" grpId="0"/>
      <p:bldP spid="14" grpId="0" animBg="1"/>
      <p:bldP spid="15" grpId="0"/>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3661805D-CDFF-4F84-A9D8-FE1BE76D830F}"/>
                  </a:ext>
                </a:extLst>
              </p:cNvPr>
              <p:cNvSpPr>
                <a:spLocks noGrp="1"/>
              </p:cNvSpPr>
              <p:nvPr>
                <p:ph type="title"/>
              </p:nvPr>
            </p:nvSpPr>
            <p:spPr/>
            <p:txBody>
              <a:bodyPr>
                <a:normAutofit/>
              </a:bodyPr>
              <a:lstStyle/>
              <a:p>
                <a:pPr/>
                <a14:m>
                  <m:oMathPara xmlns:m="http://schemas.openxmlformats.org/officeDocument/2006/math">
                    <m:oMathParaPr>
                      <m:jc m:val="centerGroup"/>
                    </m:oMathParaPr>
                    <m:oMath xmlns:m="http://schemas.openxmlformats.org/officeDocument/2006/math">
                      <m:r>
                        <a:rPr lang="zh-CN" altLang="en-US" sz="4000" i="1" smtClean="0">
                          <a:solidFill>
                            <a:schemeClr val="bg2">
                              <a:lumMod val="50000"/>
                            </a:schemeClr>
                          </a:solidFill>
                          <a:latin typeface="Cambria Math" panose="02040503050406030204" pitchFamily="18" charset="0"/>
                        </a:rPr>
                        <m:t>h</m:t>
                      </m:r>
                      <m:d>
                        <m:dPr>
                          <m:begChr m:val="["/>
                          <m:endChr m:val="]"/>
                          <m:ctrlPr>
                            <a:rPr lang="zh-CN" altLang="en-US" sz="4000" i="1">
                              <a:solidFill>
                                <a:schemeClr val="bg2">
                                  <a:lumMod val="50000"/>
                                </a:schemeClr>
                              </a:solidFill>
                              <a:latin typeface="Cambria Math" panose="02040503050406030204" pitchFamily="18" charset="0"/>
                            </a:rPr>
                          </m:ctrlPr>
                        </m:dPr>
                        <m:e>
                          <m:r>
                            <a:rPr lang="zh-CN" altLang="en-US" sz="4000" i="1">
                              <a:solidFill>
                                <a:schemeClr val="bg2">
                                  <a:lumMod val="50000"/>
                                </a:schemeClr>
                              </a:solidFill>
                              <a:latin typeface="Cambria Math" panose="02040503050406030204" pitchFamily="18" charset="0"/>
                            </a:rPr>
                            <m:t>𝑚</m:t>
                          </m:r>
                        </m:e>
                      </m:d>
                      <m:r>
                        <a:rPr lang="zh-CN" altLang="en-US" sz="4000" i="0">
                          <a:solidFill>
                            <a:schemeClr val="bg2">
                              <a:lumMod val="50000"/>
                            </a:schemeClr>
                          </a:solidFill>
                          <a:latin typeface="Cambria Math" panose="02040503050406030204" pitchFamily="18" charset="0"/>
                        </a:rPr>
                        <m:t>=</m:t>
                      </m:r>
                      <m:r>
                        <a:rPr lang="zh-CN" altLang="en-US" sz="4000" i="1">
                          <a:solidFill>
                            <a:schemeClr val="bg2">
                              <a:lumMod val="50000"/>
                            </a:schemeClr>
                          </a:solidFill>
                          <a:latin typeface="Cambria Math" panose="02040503050406030204" pitchFamily="18" charset="0"/>
                        </a:rPr>
                        <m:t>𝑚</m:t>
                      </m:r>
                      <m:r>
                        <a:rPr lang="zh-CN" altLang="en-US" sz="4000" i="0">
                          <a:solidFill>
                            <a:schemeClr val="bg2">
                              <a:lumMod val="50000"/>
                            </a:schemeClr>
                          </a:solidFill>
                          <a:latin typeface="Cambria Math" panose="02040503050406030204" pitchFamily="18" charset="0"/>
                        </a:rPr>
                        <m:t>∗</m:t>
                      </m:r>
                      <m:d>
                        <m:dPr>
                          <m:ctrlPr>
                            <a:rPr lang="zh-CN" altLang="en-US" sz="4000" i="1">
                              <a:solidFill>
                                <a:schemeClr val="bg2">
                                  <a:lumMod val="50000"/>
                                </a:schemeClr>
                              </a:solidFill>
                              <a:latin typeface="Cambria Math" panose="02040503050406030204" pitchFamily="18" charset="0"/>
                            </a:rPr>
                          </m:ctrlPr>
                        </m:dPr>
                        <m:e>
                          <m:r>
                            <a:rPr lang="zh-CN" altLang="en-US" sz="4000" i="1">
                              <a:solidFill>
                                <a:schemeClr val="bg2">
                                  <a:lumMod val="50000"/>
                                </a:schemeClr>
                              </a:solidFill>
                              <a:latin typeface="Cambria Math" panose="02040503050406030204" pitchFamily="18" charset="0"/>
                            </a:rPr>
                            <m:t>𝑎</m:t>
                          </m:r>
                          <m:r>
                            <a:rPr lang="zh-CN" altLang="en-US" sz="4000" i="0">
                              <a:solidFill>
                                <a:schemeClr val="bg2">
                                  <a:lumMod val="50000"/>
                                </a:schemeClr>
                              </a:solidFill>
                              <a:latin typeface="Cambria Math" panose="02040503050406030204" pitchFamily="18" charset="0"/>
                            </a:rPr>
                            <m:t>+</m:t>
                          </m:r>
                          <m:d>
                            <m:dPr>
                              <m:ctrlPr>
                                <a:rPr lang="zh-CN" altLang="en-US" sz="4000" i="1">
                                  <a:solidFill>
                                    <a:schemeClr val="bg2">
                                      <a:lumMod val="50000"/>
                                    </a:schemeClr>
                                  </a:solidFill>
                                  <a:latin typeface="Cambria Math" panose="02040503050406030204" pitchFamily="18" charset="0"/>
                                </a:rPr>
                              </m:ctrlPr>
                            </m:dPr>
                            <m:e>
                              <m:r>
                                <a:rPr lang="zh-CN" altLang="en-US" sz="4000" i="0">
                                  <a:solidFill>
                                    <a:schemeClr val="bg2">
                                      <a:lumMod val="50000"/>
                                    </a:schemeClr>
                                  </a:solidFill>
                                  <a:latin typeface="Cambria Math" panose="02040503050406030204" pitchFamily="18" charset="0"/>
                                </a:rPr>
                                <m:t>1−</m:t>
                              </m:r>
                              <m:r>
                                <a:rPr lang="zh-CN" altLang="en-US" sz="4000" i="1">
                                  <a:solidFill>
                                    <a:schemeClr val="bg2">
                                      <a:lumMod val="50000"/>
                                    </a:schemeClr>
                                  </a:solidFill>
                                  <a:latin typeface="Cambria Math" panose="02040503050406030204" pitchFamily="18" charset="0"/>
                                </a:rPr>
                                <m:t>𝑎</m:t>
                              </m:r>
                            </m:e>
                          </m:d>
                          <m:r>
                            <a:rPr lang="zh-CN" altLang="en-US" sz="4000" i="0">
                              <a:solidFill>
                                <a:schemeClr val="bg2">
                                  <a:lumMod val="50000"/>
                                </a:schemeClr>
                              </a:solidFill>
                              <a:latin typeface="Cambria Math" panose="02040503050406030204" pitchFamily="18" charset="0"/>
                            </a:rPr>
                            <m:t>∗</m:t>
                          </m:r>
                          <m:func>
                            <m:funcPr>
                              <m:ctrlPr>
                                <a:rPr lang="zh-CN" altLang="en-US" sz="4000" i="1">
                                  <a:solidFill>
                                    <a:schemeClr val="bg2">
                                      <a:lumMod val="50000"/>
                                    </a:schemeClr>
                                  </a:solidFill>
                                  <a:latin typeface="Cambria Math" panose="02040503050406030204" pitchFamily="18" charset="0"/>
                                </a:rPr>
                              </m:ctrlPr>
                            </m:funcPr>
                            <m:fName>
                              <m:r>
                                <m:rPr>
                                  <m:sty m:val="p"/>
                                </m:rPr>
                                <a:rPr lang="zh-CN" altLang="en-US" sz="4000" i="0">
                                  <a:solidFill>
                                    <a:schemeClr val="bg2">
                                      <a:lumMod val="50000"/>
                                    </a:schemeClr>
                                  </a:solidFill>
                                  <a:latin typeface="Cambria Math" panose="02040503050406030204" pitchFamily="18" charset="0"/>
                                </a:rPr>
                                <m:t>cos</m:t>
                              </m:r>
                            </m:fName>
                            <m:e>
                              <m:d>
                                <m:dPr>
                                  <m:ctrlPr>
                                    <a:rPr lang="zh-CN" altLang="en-US" sz="4000" i="1">
                                      <a:solidFill>
                                        <a:schemeClr val="bg2">
                                          <a:lumMod val="50000"/>
                                        </a:schemeClr>
                                      </a:solidFill>
                                      <a:latin typeface="Cambria Math" panose="02040503050406030204" pitchFamily="18" charset="0"/>
                                    </a:rPr>
                                  </m:ctrlPr>
                                </m:dPr>
                                <m:e>
                                  <m:f>
                                    <m:fPr>
                                      <m:ctrlPr>
                                        <a:rPr lang="en-US" altLang="zh-CN" sz="4000" b="0" i="1" smtClean="0">
                                          <a:solidFill>
                                            <a:schemeClr val="bg2">
                                              <a:lumMod val="50000"/>
                                            </a:schemeClr>
                                          </a:solidFill>
                                          <a:latin typeface="Cambria Math" panose="02040503050406030204" pitchFamily="18" charset="0"/>
                                        </a:rPr>
                                      </m:ctrlPr>
                                    </m:fPr>
                                    <m:num>
                                      <m:r>
                                        <a:rPr lang="en-US" altLang="zh-CN" sz="4000" b="0" i="1" smtClean="0">
                                          <a:solidFill>
                                            <a:schemeClr val="bg2">
                                              <a:lumMod val="50000"/>
                                            </a:schemeClr>
                                          </a:solidFill>
                                          <a:latin typeface="Cambria Math" panose="02040503050406030204" pitchFamily="18" charset="0"/>
                                        </a:rPr>
                                        <m:t>2</m:t>
                                      </m:r>
                                      <m:r>
                                        <a:rPr lang="zh-CN" altLang="en-US" sz="4000" b="0" i="1" smtClean="0">
                                          <a:solidFill>
                                            <a:schemeClr val="bg2">
                                              <a:lumMod val="50000"/>
                                            </a:schemeClr>
                                          </a:solidFill>
                                          <a:latin typeface="Cambria Math" panose="02040503050406030204" pitchFamily="18" charset="0"/>
                                        </a:rPr>
                                        <m:t>𝜋</m:t>
                                      </m:r>
                                      <m:r>
                                        <m:rPr>
                                          <m:sty m:val="p"/>
                                        </m:rPr>
                                        <a:rPr lang="en-US" altLang="zh-CN" sz="4000" i="1">
                                          <a:solidFill>
                                            <a:schemeClr val="bg2">
                                              <a:lumMod val="50000"/>
                                            </a:schemeClr>
                                          </a:solidFill>
                                          <a:latin typeface="Cambria Math" panose="02040503050406030204" pitchFamily="18" charset="0"/>
                                        </a:rPr>
                                        <m:t>m</m:t>
                                      </m:r>
                                    </m:num>
                                    <m:den>
                                      <m:r>
                                        <a:rPr lang="en-US" altLang="zh-CN" sz="4000" b="0" i="1" smtClean="0">
                                          <a:solidFill>
                                            <a:schemeClr val="bg2">
                                              <a:lumMod val="50000"/>
                                            </a:schemeClr>
                                          </a:solidFill>
                                          <a:latin typeface="Cambria Math" panose="02040503050406030204" pitchFamily="18" charset="0"/>
                                        </a:rPr>
                                        <m:t>𝑀</m:t>
                                      </m:r>
                                    </m:den>
                                  </m:f>
                                </m:e>
                              </m:d>
                            </m:e>
                          </m:func>
                        </m:e>
                      </m:d>
                    </m:oMath>
                  </m:oMathPara>
                </a14:m>
                <a:endParaRPr lang="zh-CN" altLang="en-US" sz="4000" dirty="0"/>
              </a:p>
            </p:txBody>
          </p:sp>
        </mc:Choice>
        <mc:Fallback xmlns="">
          <p:sp>
            <p:nvSpPr>
              <p:cNvPr id="2" name="标题 1">
                <a:extLst>
                  <a:ext uri="{FF2B5EF4-FFF2-40B4-BE49-F238E27FC236}">
                    <a16:creationId xmlns:a16="http://schemas.microsoft.com/office/drawing/2014/main" id="{3661805D-CDFF-4F84-A9D8-FE1BE76D830F}"/>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p:sp>
        <p:nvSpPr>
          <p:cNvPr id="3" name="内容占位符 2">
            <a:extLst>
              <a:ext uri="{FF2B5EF4-FFF2-40B4-BE49-F238E27FC236}">
                <a16:creationId xmlns:a16="http://schemas.microsoft.com/office/drawing/2014/main" id="{7043C997-198F-4812-AB4F-DEDEAD2D1B42}"/>
              </a:ext>
            </a:extLst>
          </p:cNvPr>
          <p:cNvSpPr>
            <a:spLocks noGrp="1"/>
          </p:cNvSpPr>
          <p:nvPr>
            <p:ph idx="1"/>
          </p:nvPr>
        </p:nvSpPr>
        <p:spPr/>
        <p:txBody>
          <a:bodyPr/>
          <a:lstStyle/>
          <a:p>
            <a:pPr marL="0" indent="0">
              <a:buNone/>
            </a:pPr>
            <a:r>
              <a:rPr lang="en-US" altLang="zh-CN" dirty="0"/>
              <a:t>	    </a:t>
            </a:r>
            <a:r>
              <a:rPr lang="en-US" altLang="zh-CN" sz="4000" i="1" dirty="0">
                <a:solidFill>
                  <a:schemeClr val="bg2">
                    <a:lumMod val="50000"/>
                  </a:schemeClr>
                </a:solidFill>
                <a:latin typeface="Cambria Math" panose="02040503050406030204" pitchFamily="18" charset="0"/>
                <a:ea typeface="+mj-ea"/>
                <a:cs typeface="+mj-cs"/>
              </a:rPr>
              <a:t>a = 0.5        ----------  Hanning</a:t>
            </a:r>
            <a:r>
              <a:rPr lang="zh-CN" altLang="en-US" sz="4000" i="1" dirty="0">
                <a:solidFill>
                  <a:schemeClr val="bg2">
                    <a:lumMod val="50000"/>
                  </a:schemeClr>
                </a:solidFill>
                <a:latin typeface="Cambria Math" panose="02040503050406030204" pitchFamily="18" charset="0"/>
                <a:ea typeface="+mj-ea"/>
                <a:cs typeface="+mj-cs"/>
              </a:rPr>
              <a:t>窗</a:t>
            </a:r>
            <a:endParaRPr lang="en-US" altLang="zh-CN" sz="4000" i="1" dirty="0">
              <a:solidFill>
                <a:schemeClr val="bg2">
                  <a:lumMod val="50000"/>
                </a:schemeClr>
              </a:solidFill>
              <a:latin typeface="Cambria Math" panose="02040503050406030204" pitchFamily="18" charset="0"/>
              <a:ea typeface="+mj-ea"/>
              <a:cs typeface="+mj-cs"/>
            </a:endParaRPr>
          </a:p>
          <a:p>
            <a:pPr marL="0" indent="0">
              <a:buNone/>
            </a:pPr>
            <a:r>
              <a:rPr lang="en-US" altLang="zh-CN" sz="4000" i="1" dirty="0">
                <a:solidFill>
                  <a:schemeClr val="bg2">
                    <a:lumMod val="50000"/>
                  </a:schemeClr>
                </a:solidFill>
                <a:latin typeface="Cambria Math" panose="02040503050406030204" pitchFamily="18" charset="0"/>
                <a:ea typeface="+mj-ea"/>
                <a:cs typeface="+mj-cs"/>
              </a:rPr>
              <a:t>	  a = 0.54     ----------  Hamming</a:t>
            </a:r>
            <a:r>
              <a:rPr lang="zh-CN" altLang="en-US" sz="4000" i="1" dirty="0">
                <a:solidFill>
                  <a:schemeClr val="bg2">
                    <a:lumMod val="50000"/>
                  </a:schemeClr>
                </a:solidFill>
                <a:latin typeface="Cambria Math" panose="02040503050406030204" pitchFamily="18" charset="0"/>
                <a:ea typeface="+mj-ea"/>
                <a:cs typeface="+mj-cs"/>
              </a:rPr>
              <a:t>窗</a:t>
            </a:r>
            <a:endParaRPr lang="en-US" altLang="zh-CN" sz="4000" i="1" dirty="0">
              <a:solidFill>
                <a:schemeClr val="bg2">
                  <a:lumMod val="50000"/>
                </a:schemeClr>
              </a:solidFill>
              <a:latin typeface="Cambria Math" panose="02040503050406030204" pitchFamily="18" charset="0"/>
              <a:ea typeface="+mj-ea"/>
              <a:cs typeface="+mj-cs"/>
            </a:endParaRPr>
          </a:p>
          <a:p>
            <a:pPr marL="0" indent="0">
              <a:buNone/>
            </a:pPr>
            <a:endParaRPr lang="en-US" altLang="zh-CN" sz="4000" i="1" dirty="0">
              <a:solidFill>
                <a:schemeClr val="bg2">
                  <a:lumMod val="50000"/>
                </a:schemeClr>
              </a:solidFill>
              <a:latin typeface="Cambria Math" panose="02040503050406030204" pitchFamily="18" charset="0"/>
              <a:ea typeface="+mj-ea"/>
              <a:cs typeface="+mj-cs"/>
            </a:endParaRPr>
          </a:p>
          <a:p>
            <a:pPr marL="0" indent="0">
              <a:buNone/>
            </a:pPr>
            <a:endParaRPr lang="zh-CN" altLang="en-US" sz="4000" i="1" dirty="0">
              <a:solidFill>
                <a:schemeClr val="bg2">
                  <a:lumMod val="50000"/>
                </a:schemeClr>
              </a:solidFill>
              <a:latin typeface="Cambria Math" panose="02040503050406030204" pitchFamily="18" charset="0"/>
              <a:ea typeface="+mj-ea"/>
              <a:cs typeface="+mj-cs"/>
            </a:endParaRPr>
          </a:p>
        </p:txBody>
      </p:sp>
      <p:pic>
        <p:nvPicPr>
          <p:cNvPr id="5" name="图片 4">
            <a:extLst>
              <a:ext uri="{FF2B5EF4-FFF2-40B4-BE49-F238E27FC236}">
                <a16:creationId xmlns:a16="http://schemas.microsoft.com/office/drawing/2014/main" id="{2DEC6668-6739-4D9A-8452-9DEE46EC7AC7}"/>
              </a:ext>
            </a:extLst>
          </p:cNvPr>
          <p:cNvPicPr>
            <a:picLocks noChangeAspect="1"/>
          </p:cNvPicPr>
          <p:nvPr/>
        </p:nvPicPr>
        <p:blipFill>
          <a:blip r:embed="rId3"/>
          <a:stretch>
            <a:fillRect/>
          </a:stretch>
        </p:blipFill>
        <p:spPr>
          <a:xfrm>
            <a:off x="1024458" y="3429000"/>
            <a:ext cx="9666541" cy="3156672"/>
          </a:xfrm>
          <a:prstGeom prst="rect">
            <a:avLst/>
          </a:prstGeom>
        </p:spPr>
      </p:pic>
    </p:spTree>
    <p:extLst>
      <p:ext uri="{BB962C8B-B14F-4D97-AF65-F5344CB8AC3E}">
        <p14:creationId xmlns:p14="http://schemas.microsoft.com/office/powerpoint/2010/main" val="763893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59736C1D-CB27-4963-87CA-A17125B7826B}"/>
              </a:ext>
            </a:extLst>
          </p:cNvPr>
          <p:cNvSpPr>
            <a:spLocks noGrp="1"/>
          </p:cNvSpPr>
          <p:nvPr>
            <p:ph idx="1"/>
          </p:nvPr>
        </p:nvSpPr>
        <p:spPr>
          <a:xfrm>
            <a:off x="434440" y="543090"/>
            <a:ext cx="10858994" cy="4351338"/>
          </a:xfrm>
        </p:spPr>
        <p:txBody>
          <a:bodyPr>
            <a:normAutofit/>
          </a:bodyPr>
          <a:lstStyle/>
          <a:p>
            <a:pPr marL="0" indent="0">
              <a:buNone/>
            </a:pPr>
            <a:r>
              <a:rPr lang="en-US" altLang="zh-CN" dirty="0">
                <a:solidFill>
                  <a:srgbClr val="002060"/>
                </a:solidFill>
              </a:rPr>
              <a:t>1</a:t>
            </a:r>
            <a:r>
              <a:rPr lang="zh-CN" altLang="en-US" dirty="0">
                <a:solidFill>
                  <a:srgbClr val="002060"/>
                </a:solidFill>
              </a:rPr>
              <a:t>）</a:t>
            </a:r>
            <a:r>
              <a:rPr lang="en-US" altLang="zh-CN" dirty="0">
                <a:solidFill>
                  <a:srgbClr val="002060"/>
                </a:solidFill>
              </a:rPr>
              <a:t> </a:t>
            </a:r>
            <a:r>
              <a:rPr lang="zh-CN" altLang="en-US" dirty="0">
                <a:solidFill>
                  <a:srgbClr val="002060"/>
                </a:solidFill>
              </a:rPr>
              <a:t>应用滤波器</a:t>
            </a:r>
            <a:endParaRPr lang="en-US" altLang="zh-CN" dirty="0">
              <a:solidFill>
                <a:srgbClr val="002060"/>
              </a:solidFill>
            </a:endParaRPr>
          </a:p>
          <a:p>
            <a:pPr marL="0" indent="0">
              <a:lnSpc>
                <a:spcPct val="150000"/>
              </a:lnSpc>
              <a:buNone/>
            </a:pPr>
            <a:r>
              <a:rPr lang="en-US" altLang="zh-CN" dirty="0">
                <a:solidFill>
                  <a:srgbClr val="002060"/>
                </a:solidFill>
              </a:rPr>
              <a:t>	</a:t>
            </a:r>
            <a:r>
              <a:rPr lang="zh-CN" altLang="en-US" dirty="0">
                <a:solidFill>
                  <a:srgbClr val="002060"/>
                </a:solidFill>
              </a:rPr>
              <a:t>对于每一个</a:t>
            </a:r>
            <a:r>
              <a:rPr lang="en-US" altLang="zh-CN" dirty="0">
                <a:solidFill>
                  <a:srgbClr val="002060"/>
                </a:solidFill>
              </a:rPr>
              <a:t>channel</a:t>
            </a:r>
            <a:r>
              <a:rPr lang="zh-CN" altLang="en-US" dirty="0">
                <a:solidFill>
                  <a:srgbClr val="002060"/>
                </a:solidFill>
              </a:rPr>
              <a:t>的</a:t>
            </a:r>
            <a:r>
              <a:rPr lang="en-US" altLang="zh-CN" sz="2800" dirty="0">
                <a:solidFill>
                  <a:srgbClr val="002060"/>
                </a:solidFill>
              </a:rPr>
              <a:t>P</a:t>
            </a:r>
            <a:r>
              <a:rPr lang="en-US" altLang="zh-CN" sz="2800" dirty="0">
                <a:solidFill>
                  <a:srgbClr val="002060"/>
                </a:solidFill>
                <a:sym typeface="Symbol" panose="05050102010706020507" pitchFamily="18" charset="2"/>
              </a:rPr>
              <a:t></a:t>
            </a:r>
            <a:r>
              <a:rPr lang="en-US" altLang="zh-CN" sz="2800" dirty="0">
                <a:solidFill>
                  <a:srgbClr val="002060"/>
                </a:solidFill>
              </a:rPr>
              <a:t>(</a:t>
            </a:r>
            <a:r>
              <a:rPr lang="en-US" altLang="zh-CN" sz="2800" dirty="0">
                <a:solidFill>
                  <a:srgbClr val="002060"/>
                </a:solidFill>
                <a:sym typeface="Symbol" panose="05050102010706020507" pitchFamily="18" charset="2"/>
              </a:rPr>
              <a:t></a:t>
            </a:r>
            <a:r>
              <a:rPr lang="en-US" altLang="zh-CN" sz="2800" dirty="0">
                <a:solidFill>
                  <a:srgbClr val="002060"/>
                </a:solidFill>
              </a:rPr>
              <a:t>, </a:t>
            </a:r>
            <a:r>
              <a:rPr lang="en-US" altLang="zh-CN" sz="2800" dirty="0">
                <a:solidFill>
                  <a:srgbClr val="002060"/>
                </a:solidFill>
                <a:sym typeface="Symbol" panose="05050102010706020507" pitchFamily="18" charset="2"/>
              </a:rPr>
              <a:t></a:t>
            </a:r>
            <a:r>
              <a:rPr lang="en-US" altLang="zh-CN" sz="2800" dirty="0">
                <a:solidFill>
                  <a:srgbClr val="002060"/>
                </a:solidFill>
              </a:rPr>
              <a:t>)</a:t>
            </a:r>
            <a:r>
              <a:rPr lang="zh-CN" altLang="en-US" sz="2800" dirty="0">
                <a:solidFill>
                  <a:srgbClr val="002060"/>
                </a:solidFill>
              </a:rPr>
              <a:t>，乘上滤波器</a:t>
            </a:r>
          </a:p>
          <a:p>
            <a:pPr marL="0" indent="0">
              <a:lnSpc>
                <a:spcPct val="150000"/>
              </a:lnSpc>
              <a:buNone/>
            </a:pPr>
            <a:endParaRPr lang="zh-CN" altLang="en-US" dirty="0">
              <a:solidFill>
                <a:srgbClr val="002060"/>
              </a:solidFill>
            </a:endParaRPr>
          </a:p>
        </p:txBody>
      </p:sp>
      <p:pic>
        <p:nvPicPr>
          <p:cNvPr id="6" name="图片 5">
            <a:extLst>
              <a:ext uri="{FF2B5EF4-FFF2-40B4-BE49-F238E27FC236}">
                <a16:creationId xmlns:a16="http://schemas.microsoft.com/office/drawing/2014/main" id="{E8D540B7-68B6-492E-AC6E-3B04D0A637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1392" y="1852551"/>
            <a:ext cx="6673932" cy="5005449"/>
          </a:xfrm>
          <a:prstGeom prst="rect">
            <a:avLst/>
          </a:prstGeom>
        </p:spPr>
      </p:pic>
      <p:sp>
        <p:nvSpPr>
          <p:cNvPr id="7" name="箭头: 下 6">
            <a:extLst>
              <a:ext uri="{FF2B5EF4-FFF2-40B4-BE49-F238E27FC236}">
                <a16:creationId xmlns:a16="http://schemas.microsoft.com/office/drawing/2014/main" id="{03A8CE51-20CB-4968-834E-BCFD8C72202A}"/>
              </a:ext>
            </a:extLst>
          </p:cNvPr>
          <p:cNvSpPr/>
          <p:nvPr/>
        </p:nvSpPr>
        <p:spPr>
          <a:xfrm rot="16200000">
            <a:off x="4014445" y="6142960"/>
            <a:ext cx="748145" cy="6819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8" name="文本框 7">
            <a:extLst>
              <a:ext uri="{FF2B5EF4-FFF2-40B4-BE49-F238E27FC236}">
                <a16:creationId xmlns:a16="http://schemas.microsoft.com/office/drawing/2014/main" id="{39B84D46-E23C-4C53-9C6B-83B52A54CD21}"/>
              </a:ext>
            </a:extLst>
          </p:cNvPr>
          <p:cNvSpPr txBox="1"/>
          <p:nvPr/>
        </p:nvSpPr>
        <p:spPr>
          <a:xfrm>
            <a:off x="2722478" y="6224976"/>
            <a:ext cx="926275" cy="523220"/>
          </a:xfrm>
          <a:prstGeom prst="rect">
            <a:avLst/>
          </a:prstGeom>
          <a:noFill/>
        </p:spPr>
        <p:txBody>
          <a:bodyPr wrap="square" rtlCol="0">
            <a:spAutoFit/>
          </a:bodyPr>
          <a:lstStyle/>
          <a:p>
            <a:r>
              <a:rPr lang="zh-CN" altLang="en-US" sz="2800" b="1" dirty="0">
                <a:solidFill>
                  <a:srgbClr val="002060"/>
                </a:solidFill>
              </a:rPr>
              <a:t>高频</a:t>
            </a:r>
          </a:p>
        </p:txBody>
      </p:sp>
      <p:sp>
        <p:nvSpPr>
          <p:cNvPr id="9" name="箭头: 下 8">
            <a:extLst>
              <a:ext uri="{FF2B5EF4-FFF2-40B4-BE49-F238E27FC236}">
                <a16:creationId xmlns:a16="http://schemas.microsoft.com/office/drawing/2014/main" id="{189C1332-170C-4705-8D94-F6682410581D}"/>
              </a:ext>
            </a:extLst>
          </p:cNvPr>
          <p:cNvSpPr/>
          <p:nvPr/>
        </p:nvSpPr>
        <p:spPr>
          <a:xfrm rot="5400000">
            <a:off x="1608642" y="6142960"/>
            <a:ext cx="748145" cy="6819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10" name="文本框 9">
            <a:extLst>
              <a:ext uri="{FF2B5EF4-FFF2-40B4-BE49-F238E27FC236}">
                <a16:creationId xmlns:a16="http://schemas.microsoft.com/office/drawing/2014/main" id="{59C10849-98A3-4452-B5BE-982F62154C3E}"/>
              </a:ext>
            </a:extLst>
          </p:cNvPr>
          <p:cNvSpPr txBox="1"/>
          <p:nvPr/>
        </p:nvSpPr>
        <p:spPr>
          <a:xfrm>
            <a:off x="316676" y="6224976"/>
            <a:ext cx="926275" cy="523220"/>
          </a:xfrm>
          <a:prstGeom prst="rect">
            <a:avLst/>
          </a:prstGeom>
          <a:noFill/>
        </p:spPr>
        <p:txBody>
          <a:bodyPr wrap="square" rtlCol="0">
            <a:spAutoFit/>
          </a:bodyPr>
          <a:lstStyle/>
          <a:p>
            <a:r>
              <a:rPr lang="zh-CN" altLang="en-US" sz="2800" b="1" dirty="0">
                <a:solidFill>
                  <a:srgbClr val="002060"/>
                </a:solidFill>
              </a:rPr>
              <a:t>低频</a:t>
            </a:r>
          </a:p>
        </p:txBody>
      </p:sp>
      <p:sp>
        <p:nvSpPr>
          <p:cNvPr id="11" name="文本框 10">
            <a:extLst>
              <a:ext uri="{FF2B5EF4-FFF2-40B4-BE49-F238E27FC236}">
                <a16:creationId xmlns:a16="http://schemas.microsoft.com/office/drawing/2014/main" id="{81B18B3F-3B0A-407C-A4BC-B0B680F84548}"/>
              </a:ext>
            </a:extLst>
          </p:cNvPr>
          <p:cNvSpPr txBox="1"/>
          <p:nvPr/>
        </p:nvSpPr>
        <p:spPr>
          <a:xfrm>
            <a:off x="4975881" y="6224976"/>
            <a:ext cx="926275" cy="523220"/>
          </a:xfrm>
          <a:prstGeom prst="rect">
            <a:avLst/>
          </a:prstGeom>
          <a:noFill/>
        </p:spPr>
        <p:txBody>
          <a:bodyPr wrap="square" rtlCol="0">
            <a:spAutoFit/>
          </a:bodyPr>
          <a:lstStyle/>
          <a:p>
            <a:r>
              <a:rPr lang="zh-CN" altLang="en-US" sz="2800" b="1" dirty="0">
                <a:solidFill>
                  <a:srgbClr val="002060"/>
                </a:solidFill>
              </a:rPr>
              <a:t>低频</a:t>
            </a:r>
          </a:p>
        </p:txBody>
      </p:sp>
      <p:sp>
        <p:nvSpPr>
          <p:cNvPr id="17" name="标题 16">
            <a:extLst>
              <a:ext uri="{FF2B5EF4-FFF2-40B4-BE49-F238E27FC236}">
                <a16:creationId xmlns:a16="http://schemas.microsoft.com/office/drawing/2014/main" id="{2A780B0A-DE3B-4ED3-8E97-98D49B2F07AB}"/>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56118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500"/>
                                        <p:tgtEl>
                                          <p:spTgt spid="10"/>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9B9C406-69E7-487F-B9AC-B7EAAC4361E4}"/>
              </a:ext>
            </a:extLst>
          </p:cNvPr>
          <p:cNvSpPr>
            <a:spLocks noGrp="1"/>
          </p:cNvSpPr>
          <p:nvPr>
            <p:ph idx="1"/>
          </p:nvPr>
        </p:nvSpPr>
        <p:spPr>
          <a:xfrm>
            <a:off x="434440" y="543089"/>
            <a:ext cx="10858994" cy="5453949"/>
          </a:xfrm>
        </p:spPr>
        <p:txBody>
          <a:bodyPr>
            <a:normAutofit/>
          </a:bodyPr>
          <a:lstStyle/>
          <a:p>
            <a:pPr marL="0" indent="0">
              <a:buNone/>
            </a:pPr>
            <a:r>
              <a:rPr lang="en-US" altLang="zh-CN" sz="4800" u="sng" dirty="0">
                <a:solidFill>
                  <a:srgbClr val="002060"/>
                </a:solidFill>
              </a:rPr>
              <a:t>Part Ⅳ</a:t>
            </a:r>
          </a:p>
          <a:p>
            <a:pPr marL="0" indent="0">
              <a:buNone/>
            </a:pPr>
            <a:endParaRPr lang="en-US" altLang="zh-CN" dirty="0">
              <a:solidFill>
                <a:srgbClr val="002060"/>
              </a:solidFill>
            </a:endParaRPr>
          </a:p>
          <a:p>
            <a:pPr marL="0" indent="0">
              <a:buNone/>
            </a:pPr>
            <a:r>
              <a:rPr lang="zh-CN" altLang="en-US" sz="3200" dirty="0">
                <a:solidFill>
                  <a:srgbClr val="002060"/>
                </a:solidFill>
              </a:rPr>
              <a:t>对每一个</a:t>
            </a:r>
            <a:r>
              <a:rPr lang="en-US" altLang="zh-CN" sz="3200" dirty="0">
                <a:solidFill>
                  <a:srgbClr val="002060"/>
                </a:solidFill>
              </a:rPr>
              <a:t>channel</a:t>
            </a:r>
            <a:r>
              <a:rPr lang="zh-CN" altLang="en-US" sz="3200" dirty="0">
                <a:solidFill>
                  <a:srgbClr val="002060"/>
                </a:solidFill>
              </a:rPr>
              <a:t>中的频域数据分别进行一维逆</a:t>
            </a:r>
            <a:r>
              <a:rPr lang="en-US" altLang="zh-CN" sz="3200" dirty="0">
                <a:solidFill>
                  <a:srgbClr val="002060"/>
                </a:solidFill>
              </a:rPr>
              <a:t>FFT</a:t>
            </a:r>
          </a:p>
          <a:p>
            <a:pPr marL="0" indent="0">
              <a:buNone/>
            </a:pPr>
            <a:endParaRPr lang="en-US" altLang="zh-CN" dirty="0">
              <a:solidFill>
                <a:srgbClr val="002060"/>
              </a:solidFill>
            </a:endParaRPr>
          </a:p>
          <a:p>
            <a:pPr marL="0" indent="0">
              <a:buNone/>
            </a:pPr>
            <a:endParaRPr lang="en-US" altLang="zh-CN" dirty="0">
              <a:solidFill>
                <a:srgbClr val="002060"/>
              </a:solidFill>
            </a:endParaRPr>
          </a:p>
          <a:p>
            <a:pPr marL="0" indent="0">
              <a:buNone/>
            </a:pPr>
            <a:endParaRPr lang="en-US" altLang="zh-CN" dirty="0">
              <a:solidFill>
                <a:srgbClr val="002060"/>
              </a:solidFill>
            </a:endParaRPr>
          </a:p>
          <a:p>
            <a:pPr marL="0" indent="0">
              <a:buNone/>
            </a:pPr>
            <a:endParaRPr lang="en-US" altLang="zh-CN" dirty="0">
              <a:solidFill>
                <a:srgbClr val="002060"/>
              </a:solidFill>
            </a:endParaRPr>
          </a:p>
          <a:p>
            <a:pPr marL="0" indent="0">
              <a:buNone/>
            </a:pPr>
            <a:endParaRPr lang="en-US" altLang="zh-CN" dirty="0">
              <a:solidFill>
                <a:srgbClr val="002060"/>
              </a:solidFill>
            </a:endParaRPr>
          </a:p>
          <a:p>
            <a:pPr marL="0" indent="0">
              <a:buNone/>
            </a:pPr>
            <a:r>
              <a:rPr lang="en-US" altLang="zh-CN" sz="3200" dirty="0">
                <a:solidFill>
                  <a:srgbClr val="002060"/>
                </a:solidFill>
              </a:rPr>
              <a:t>prj</a:t>
            </a:r>
            <a:r>
              <a:rPr lang="zh-CN" altLang="en-US" sz="3200" dirty="0">
                <a:solidFill>
                  <a:srgbClr val="002060"/>
                </a:solidFill>
              </a:rPr>
              <a:t>就是我们要用来进行反投影的数据</a:t>
            </a:r>
            <a:r>
              <a:rPr lang="en-US" altLang="zh-CN" sz="3200" dirty="0">
                <a:solidFill>
                  <a:srgbClr val="002060"/>
                </a:solidFill>
              </a:rPr>
              <a:t>g(t, </a:t>
            </a:r>
            <a:r>
              <a:rPr lang="en-US" altLang="zh-CN" sz="3200" dirty="0">
                <a:solidFill>
                  <a:srgbClr val="002060"/>
                </a:solidFill>
                <a:sym typeface="Symbol" panose="05050102010706020507" pitchFamily="18" charset="2"/>
              </a:rPr>
              <a:t></a:t>
            </a:r>
            <a:r>
              <a:rPr lang="en-US" altLang="zh-CN" sz="3200" dirty="0">
                <a:solidFill>
                  <a:srgbClr val="002060"/>
                </a:solidFill>
              </a:rPr>
              <a:t>)</a:t>
            </a:r>
          </a:p>
        </p:txBody>
      </p:sp>
      <p:sp>
        <p:nvSpPr>
          <p:cNvPr id="7" name="_s1076">
            <a:extLst>
              <a:ext uri="{FF2B5EF4-FFF2-40B4-BE49-F238E27FC236}">
                <a16:creationId xmlns:a16="http://schemas.microsoft.com/office/drawing/2014/main" id="{80C0B5DE-3BE0-4243-91C2-CD78871AE8D3}"/>
              </a:ext>
            </a:extLst>
          </p:cNvPr>
          <p:cNvSpPr>
            <a:spLocks noGrp="1" noChangeArrowheads="1"/>
          </p:cNvSpPr>
          <p:nvPr>
            <p:ph type="title"/>
          </p:nvPr>
        </p:nvSpPr>
        <p:spPr bwMode="auto">
          <a:xfrm>
            <a:off x="3522024" y="543090"/>
            <a:ext cx="6619504" cy="73928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17489" tIns="8745" rIns="17489" bIns="8745" anchor="ctr">
            <a:norm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3200" dirty="0">
                <a:solidFill>
                  <a:schemeClr val="bg1"/>
                </a:solidFill>
              </a:rPr>
              <a:t>傅立叶逆变换，得到滤波投影</a:t>
            </a:r>
            <a:r>
              <a:rPr lang="en-US" altLang="zh-CN" sz="3200" dirty="0">
                <a:solidFill>
                  <a:schemeClr val="bg1"/>
                </a:solidFill>
              </a:rPr>
              <a:t>g(t, </a:t>
            </a:r>
            <a:r>
              <a:rPr lang="en-US" altLang="zh-CN" sz="3200" dirty="0">
                <a:solidFill>
                  <a:schemeClr val="bg1"/>
                </a:solidFill>
                <a:sym typeface="Symbol" panose="05050102010706020507" pitchFamily="18" charset="2"/>
              </a:rPr>
              <a:t></a:t>
            </a:r>
            <a:r>
              <a:rPr lang="en-US" altLang="zh-CN" sz="3200" dirty="0">
                <a:solidFill>
                  <a:schemeClr val="bg1"/>
                </a:solidFill>
              </a:rPr>
              <a:t>)</a:t>
            </a:r>
            <a:endParaRPr lang="zh-CN" altLang="en-US" sz="3200" dirty="0">
              <a:solidFill>
                <a:schemeClr val="bg1"/>
              </a:solidFill>
            </a:endParaRPr>
          </a:p>
        </p:txBody>
      </p:sp>
      <p:pic>
        <p:nvPicPr>
          <p:cNvPr id="4" name="图片 3">
            <a:extLst>
              <a:ext uri="{FF2B5EF4-FFF2-40B4-BE49-F238E27FC236}">
                <a16:creationId xmlns:a16="http://schemas.microsoft.com/office/drawing/2014/main" id="{9058D796-DFC2-4D4F-B935-3E2451C582B6}"/>
              </a:ext>
            </a:extLst>
          </p:cNvPr>
          <p:cNvPicPr>
            <a:picLocks noChangeAspect="1"/>
          </p:cNvPicPr>
          <p:nvPr/>
        </p:nvPicPr>
        <p:blipFill>
          <a:blip r:embed="rId2"/>
          <a:stretch>
            <a:fillRect/>
          </a:stretch>
        </p:blipFill>
        <p:spPr>
          <a:xfrm>
            <a:off x="1548864" y="3049794"/>
            <a:ext cx="8286750" cy="1209675"/>
          </a:xfrm>
          <a:prstGeom prst="rect">
            <a:avLst/>
          </a:prstGeom>
        </p:spPr>
      </p:pic>
    </p:spTree>
    <p:extLst>
      <p:ext uri="{BB962C8B-B14F-4D97-AF65-F5344CB8AC3E}">
        <p14:creationId xmlns:p14="http://schemas.microsoft.com/office/powerpoint/2010/main" val="23675314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9B9C406-69E7-487F-B9AC-B7EAAC4361E4}"/>
              </a:ext>
            </a:extLst>
          </p:cNvPr>
          <p:cNvSpPr>
            <a:spLocks noGrp="1"/>
          </p:cNvSpPr>
          <p:nvPr>
            <p:ph idx="1"/>
          </p:nvPr>
        </p:nvSpPr>
        <p:spPr>
          <a:xfrm>
            <a:off x="434440" y="543089"/>
            <a:ext cx="10858994" cy="5453949"/>
          </a:xfrm>
        </p:spPr>
        <p:txBody>
          <a:bodyPr>
            <a:normAutofit/>
          </a:bodyPr>
          <a:lstStyle/>
          <a:p>
            <a:pPr marL="0" indent="0">
              <a:buNone/>
            </a:pPr>
            <a:r>
              <a:rPr lang="en-US" altLang="zh-CN" sz="4800" u="sng" dirty="0">
                <a:solidFill>
                  <a:srgbClr val="002060"/>
                </a:solidFill>
              </a:rPr>
              <a:t>Part Ⅴ</a:t>
            </a:r>
            <a:endParaRPr lang="en-US" altLang="zh-CN" dirty="0">
              <a:solidFill>
                <a:srgbClr val="002060"/>
              </a:solidFill>
            </a:endParaRPr>
          </a:p>
          <a:p>
            <a:pPr marL="0" indent="0">
              <a:buNone/>
            </a:pPr>
            <a:endParaRPr lang="en-US" altLang="zh-CN" dirty="0">
              <a:solidFill>
                <a:srgbClr val="002060"/>
              </a:solidFill>
            </a:endParaRPr>
          </a:p>
          <a:p>
            <a:pPr marL="0" indent="0">
              <a:buNone/>
            </a:pPr>
            <a:endParaRPr lang="en-US" altLang="zh-CN" dirty="0">
              <a:solidFill>
                <a:srgbClr val="002060"/>
              </a:solidFill>
            </a:endParaRPr>
          </a:p>
          <a:p>
            <a:pPr marL="0" indent="0">
              <a:buNone/>
            </a:pPr>
            <a:endParaRPr lang="en-US" altLang="zh-CN" dirty="0">
              <a:solidFill>
                <a:srgbClr val="002060"/>
              </a:solidFill>
            </a:endParaRPr>
          </a:p>
          <a:p>
            <a:pPr marL="0" indent="0">
              <a:buNone/>
            </a:pPr>
            <a:endParaRPr lang="en-US" altLang="zh-CN" dirty="0">
              <a:solidFill>
                <a:srgbClr val="002060"/>
              </a:solidFill>
            </a:endParaRPr>
          </a:p>
          <a:p>
            <a:pPr marL="0" indent="0">
              <a:buNone/>
            </a:pPr>
            <a:endParaRPr lang="en-US" altLang="zh-CN" dirty="0">
              <a:solidFill>
                <a:srgbClr val="002060"/>
              </a:solidFill>
            </a:endParaRPr>
          </a:p>
        </p:txBody>
      </p:sp>
      <p:sp>
        <p:nvSpPr>
          <p:cNvPr id="7" name="_s1076">
            <a:extLst>
              <a:ext uri="{FF2B5EF4-FFF2-40B4-BE49-F238E27FC236}">
                <a16:creationId xmlns:a16="http://schemas.microsoft.com/office/drawing/2014/main" id="{80C0B5DE-3BE0-4243-91C2-CD78871AE8D3}"/>
              </a:ext>
            </a:extLst>
          </p:cNvPr>
          <p:cNvSpPr>
            <a:spLocks noGrp="1" noChangeArrowheads="1"/>
          </p:cNvSpPr>
          <p:nvPr>
            <p:ph type="title"/>
          </p:nvPr>
        </p:nvSpPr>
        <p:spPr bwMode="auto">
          <a:xfrm>
            <a:off x="3522024" y="543090"/>
            <a:ext cx="6619504" cy="73928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17489" tIns="8745" rIns="17489" bIns="8745" anchor="ctr">
            <a:norm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3200" dirty="0">
                <a:solidFill>
                  <a:schemeClr val="bg1"/>
                </a:solidFill>
              </a:rPr>
              <a:t>反投影</a:t>
            </a:r>
            <a:r>
              <a:rPr lang="en-US" altLang="zh-CN" sz="3200" dirty="0">
                <a:solidFill>
                  <a:schemeClr val="bg1"/>
                </a:solidFill>
              </a:rPr>
              <a:t>g(t, </a:t>
            </a:r>
            <a:r>
              <a:rPr lang="en-US" altLang="zh-CN" sz="3200" dirty="0">
                <a:solidFill>
                  <a:schemeClr val="bg1"/>
                </a:solidFill>
                <a:sym typeface="Symbol" panose="05050102010706020507" pitchFamily="18" charset="2"/>
              </a:rPr>
              <a:t></a:t>
            </a:r>
            <a:r>
              <a:rPr lang="en-US" altLang="zh-CN" sz="3200" dirty="0">
                <a:solidFill>
                  <a:schemeClr val="bg1"/>
                </a:solidFill>
              </a:rPr>
              <a:t>)</a:t>
            </a:r>
            <a:r>
              <a:rPr lang="zh-CN" altLang="en-US" sz="3200" dirty="0">
                <a:solidFill>
                  <a:schemeClr val="bg1"/>
                </a:solidFill>
              </a:rPr>
              <a:t>，并加入图像</a:t>
            </a:r>
            <a:r>
              <a:rPr lang="en-US" altLang="zh-CN" sz="3200" dirty="0">
                <a:solidFill>
                  <a:schemeClr val="bg1"/>
                </a:solidFill>
              </a:rPr>
              <a:t>f(x, y)</a:t>
            </a:r>
            <a:endParaRPr lang="zh-CN" altLang="en-US" sz="3200" dirty="0">
              <a:solidFill>
                <a:schemeClr val="bg1"/>
              </a:solidFill>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8CBEC0F4-82CB-405A-A180-D0012FA29223}"/>
                  </a:ext>
                </a:extLst>
              </p:cNvPr>
              <p:cNvSpPr txBox="1"/>
              <p:nvPr/>
            </p:nvSpPr>
            <p:spPr>
              <a:xfrm>
                <a:off x="3522023" y="2173687"/>
                <a:ext cx="4416893" cy="931024"/>
              </a:xfrm>
              <a:prstGeom prst="rect">
                <a:avLst/>
              </a:prstGeom>
              <a:solidFill>
                <a:schemeClr val="bg2"/>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2060"/>
                          </a:solidFill>
                          <a:latin typeface="Cambria Math" panose="02040503050406030204" pitchFamily="18" charset="0"/>
                        </a:rPr>
                        <m:t>𝑓</m:t>
                      </m:r>
                      <m:d>
                        <m:dPr>
                          <m:ctrlPr>
                            <a:rPr lang="zh-CN" altLang="en-US" sz="2800" i="1">
                              <a:solidFill>
                                <a:srgbClr val="002060"/>
                              </a:solidFill>
                              <a:latin typeface="Cambria Math" panose="02040503050406030204" pitchFamily="18" charset="0"/>
                            </a:rPr>
                          </m:ctrlPr>
                        </m:dPr>
                        <m:e>
                          <m:r>
                            <a:rPr lang="zh-CN" altLang="en-US" sz="2800" i="1">
                              <a:solidFill>
                                <a:srgbClr val="002060"/>
                              </a:solidFill>
                              <a:latin typeface="Cambria Math" panose="02040503050406030204" pitchFamily="18" charset="0"/>
                            </a:rPr>
                            <m:t>𝑥</m:t>
                          </m:r>
                          <m:r>
                            <a:rPr lang="zh-CN" altLang="en-US" sz="2800" i="0">
                              <a:solidFill>
                                <a:srgbClr val="002060"/>
                              </a:solidFill>
                              <a:latin typeface="Cambria Math" panose="02040503050406030204" pitchFamily="18" charset="0"/>
                            </a:rPr>
                            <m:t>,</m:t>
                          </m:r>
                          <m:r>
                            <a:rPr lang="zh-CN" altLang="en-US" sz="2800" i="1">
                              <a:solidFill>
                                <a:srgbClr val="002060"/>
                              </a:solidFill>
                              <a:latin typeface="Cambria Math" panose="02040503050406030204" pitchFamily="18" charset="0"/>
                            </a:rPr>
                            <m:t>𝑦</m:t>
                          </m:r>
                        </m:e>
                      </m:d>
                      <m:r>
                        <a:rPr lang="zh-CN" altLang="en-US" sz="2800" i="0">
                          <a:solidFill>
                            <a:srgbClr val="002060"/>
                          </a:solidFill>
                          <a:latin typeface="Cambria Math" panose="02040503050406030204" pitchFamily="18" charset="0"/>
                        </a:rPr>
                        <m:t>=</m:t>
                      </m:r>
                      <m:nary>
                        <m:naryPr>
                          <m:limLoc m:val="subSup"/>
                          <m:grow m:val="on"/>
                          <m:ctrlPr>
                            <a:rPr lang="zh-CN" altLang="en-US" sz="2800" i="1">
                              <a:solidFill>
                                <a:srgbClr val="002060"/>
                              </a:solidFill>
                              <a:latin typeface="Cambria Math" panose="02040503050406030204" pitchFamily="18" charset="0"/>
                            </a:rPr>
                          </m:ctrlPr>
                        </m:naryPr>
                        <m:sub>
                          <m:r>
                            <a:rPr lang="zh-CN" altLang="en-US" sz="2800" i="0">
                              <a:solidFill>
                                <a:srgbClr val="002060"/>
                              </a:solidFill>
                              <a:latin typeface="Cambria Math" panose="02040503050406030204" pitchFamily="18" charset="0"/>
                            </a:rPr>
                            <m:t>0</m:t>
                          </m:r>
                        </m:sub>
                        <m:sup>
                          <m:r>
                            <a:rPr lang="zh-CN" altLang="en-US" sz="2800" i="1">
                              <a:solidFill>
                                <a:srgbClr val="002060"/>
                              </a:solidFill>
                              <a:latin typeface="Cambria Math" panose="02040503050406030204" pitchFamily="18" charset="0"/>
                            </a:rPr>
                            <m:t>𝜋</m:t>
                          </m:r>
                        </m:sup>
                        <m:e>
                          <m:r>
                            <a:rPr lang="zh-CN" altLang="en-US" sz="2800" i="1">
                              <a:solidFill>
                                <a:srgbClr val="002060"/>
                              </a:solidFill>
                              <a:latin typeface="Cambria Math" panose="02040503050406030204" pitchFamily="18" charset="0"/>
                            </a:rPr>
                            <m:t>𝑔</m:t>
                          </m:r>
                          <m:d>
                            <m:dPr>
                              <m:ctrlPr>
                                <a:rPr lang="zh-CN" altLang="en-US" sz="2800" i="1">
                                  <a:solidFill>
                                    <a:srgbClr val="002060"/>
                                  </a:solidFill>
                                  <a:latin typeface="Cambria Math" panose="02040503050406030204" pitchFamily="18" charset="0"/>
                                </a:rPr>
                              </m:ctrlPr>
                            </m:dPr>
                            <m:e>
                              <m:r>
                                <a:rPr lang="zh-CN" altLang="en-US" sz="2800" i="1">
                                  <a:solidFill>
                                    <a:srgbClr val="002060"/>
                                  </a:solidFill>
                                  <a:latin typeface="Cambria Math" panose="02040503050406030204" pitchFamily="18" charset="0"/>
                                </a:rPr>
                                <m:t>𝑡</m:t>
                              </m:r>
                              <m:r>
                                <a:rPr lang="zh-CN" altLang="en-US" sz="2800" i="0">
                                  <a:solidFill>
                                    <a:srgbClr val="002060"/>
                                  </a:solidFill>
                                  <a:latin typeface="Cambria Math" panose="02040503050406030204" pitchFamily="18" charset="0"/>
                                </a:rPr>
                                <m:t>,</m:t>
                              </m:r>
                              <m:r>
                                <a:rPr lang="zh-CN" altLang="en-US" sz="2800" i="1">
                                  <a:solidFill>
                                    <a:srgbClr val="002060"/>
                                  </a:solidFill>
                                  <a:latin typeface="Cambria Math" panose="02040503050406030204" pitchFamily="18" charset="0"/>
                                </a:rPr>
                                <m:t>𝜃</m:t>
                              </m:r>
                            </m:e>
                          </m:d>
                          <m:r>
                            <a:rPr lang="zh-CN" altLang="en-US" sz="2800" i="0">
                              <a:solidFill>
                                <a:srgbClr val="002060"/>
                              </a:solidFill>
                              <a:latin typeface="Cambria Math" panose="02040503050406030204" pitchFamily="18" charset="0"/>
                            </a:rPr>
                            <m:t>ⅆ</m:t>
                          </m:r>
                          <m:r>
                            <a:rPr lang="zh-CN" altLang="en-US" sz="2800" i="1">
                              <a:solidFill>
                                <a:srgbClr val="002060"/>
                              </a:solidFill>
                              <a:latin typeface="Cambria Math" panose="02040503050406030204" pitchFamily="18" charset="0"/>
                            </a:rPr>
                            <m:t>𝜃</m:t>
                          </m:r>
                        </m:e>
                      </m:nary>
                    </m:oMath>
                  </m:oMathPara>
                </a14:m>
                <a:endParaRPr lang="zh-CN" altLang="en-US" dirty="0"/>
              </a:p>
            </p:txBody>
          </p:sp>
        </mc:Choice>
        <mc:Fallback xmlns="">
          <p:sp>
            <p:nvSpPr>
              <p:cNvPr id="2" name="文本框 1">
                <a:extLst>
                  <a:ext uri="{FF2B5EF4-FFF2-40B4-BE49-F238E27FC236}">
                    <a16:creationId xmlns:a16="http://schemas.microsoft.com/office/drawing/2014/main" id="{8CBEC0F4-82CB-405A-A180-D0012FA29223}"/>
                  </a:ext>
                </a:extLst>
              </p:cNvPr>
              <p:cNvSpPr txBox="1">
                <a:spLocks noRot="1" noChangeAspect="1" noMove="1" noResize="1" noEditPoints="1" noAdjustHandles="1" noChangeArrowheads="1" noChangeShapeType="1" noTextEdit="1"/>
              </p:cNvSpPr>
              <p:nvPr/>
            </p:nvSpPr>
            <p:spPr>
              <a:xfrm>
                <a:off x="3522023" y="2173687"/>
                <a:ext cx="4416893" cy="931024"/>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762AC91-CDC3-484E-AAB2-DA4D2D55B2CE}"/>
                  </a:ext>
                </a:extLst>
              </p:cNvPr>
              <p:cNvSpPr txBox="1"/>
              <p:nvPr/>
            </p:nvSpPr>
            <p:spPr>
              <a:xfrm>
                <a:off x="3522022" y="4335430"/>
                <a:ext cx="4416893" cy="553998"/>
              </a:xfrm>
              <a:prstGeom prst="rect">
                <a:avLst/>
              </a:prstGeom>
              <a:solidFill>
                <a:schemeClr val="bg2"/>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3600" i="1" dirty="0">
                          <a:solidFill>
                            <a:srgbClr val="002060"/>
                          </a:solidFill>
                          <a:latin typeface="Cambria Math" panose="02040503050406030204" pitchFamily="18" charset="0"/>
                        </a:rPr>
                        <m:t>𝑡</m:t>
                      </m:r>
                      <m:r>
                        <a:rPr lang="zh-CN" altLang="en-US" sz="3600" i="1" dirty="0">
                          <a:solidFill>
                            <a:srgbClr val="002060"/>
                          </a:solidFill>
                          <a:latin typeface="Cambria Math" panose="02040503050406030204" pitchFamily="18" charset="0"/>
                        </a:rPr>
                        <m:t>=</m:t>
                      </m:r>
                      <m:r>
                        <a:rPr lang="zh-CN" altLang="en-US" sz="3600" i="1" dirty="0">
                          <a:solidFill>
                            <a:srgbClr val="002060"/>
                          </a:solidFill>
                          <a:latin typeface="Cambria Math" panose="02040503050406030204" pitchFamily="18" charset="0"/>
                        </a:rPr>
                        <m:t>𝑥</m:t>
                      </m:r>
                      <m:func>
                        <m:funcPr>
                          <m:ctrlPr>
                            <a:rPr lang="zh-CN" altLang="en-US" sz="3600" i="1" dirty="0">
                              <a:solidFill>
                                <a:srgbClr val="002060"/>
                              </a:solidFill>
                              <a:latin typeface="Cambria Math" panose="02040503050406030204" pitchFamily="18" charset="0"/>
                            </a:rPr>
                          </m:ctrlPr>
                        </m:funcPr>
                        <m:fName>
                          <m:r>
                            <m:rPr>
                              <m:sty m:val="p"/>
                            </m:rPr>
                            <a:rPr lang="zh-CN" altLang="en-US" sz="3600" i="1" dirty="0">
                              <a:solidFill>
                                <a:srgbClr val="002060"/>
                              </a:solidFill>
                              <a:latin typeface="Cambria Math" panose="02040503050406030204" pitchFamily="18" charset="0"/>
                            </a:rPr>
                            <m:t>cos</m:t>
                          </m:r>
                        </m:fName>
                        <m:e>
                          <m:r>
                            <a:rPr lang="zh-CN" altLang="en-US" sz="3600" i="1" dirty="0">
                              <a:solidFill>
                                <a:srgbClr val="002060"/>
                              </a:solidFill>
                              <a:latin typeface="Cambria Math" panose="02040503050406030204" pitchFamily="18" charset="0"/>
                            </a:rPr>
                            <m:t>𝜃</m:t>
                          </m:r>
                        </m:e>
                      </m:func>
                      <m:r>
                        <a:rPr lang="zh-CN" altLang="en-US" sz="3600" i="1" dirty="0">
                          <a:solidFill>
                            <a:srgbClr val="002060"/>
                          </a:solidFill>
                          <a:latin typeface="Cambria Math" panose="02040503050406030204" pitchFamily="18" charset="0"/>
                        </a:rPr>
                        <m:t>+</m:t>
                      </m:r>
                      <m:r>
                        <a:rPr lang="zh-CN" altLang="en-US" sz="3600" i="1" dirty="0">
                          <a:solidFill>
                            <a:srgbClr val="002060"/>
                          </a:solidFill>
                          <a:latin typeface="Cambria Math" panose="02040503050406030204" pitchFamily="18" charset="0"/>
                        </a:rPr>
                        <m:t>𝑦</m:t>
                      </m:r>
                      <m:func>
                        <m:funcPr>
                          <m:ctrlPr>
                            <a:rPr lang="zh-CN" altLang="en-US" sz="3600" i="1" dirty="0">
                              <a:solidFill>
                                <a:srgbClr val="002060"/>
                              </a:solidFill>
                              <a:latin typeface="Cambria Math" panose="02040503050406030204" pitchFamily="18" charset="0"/>
                            </a:rPr>
                          </m:ctrlPr>
                        </m:funcPr>
                        <m:fName>
                          <m:r>
                            <m:rPr>
                              <m:sty m:val="p"/>
                            </m:rPr>
                            <a:rPr lang="zh-CN" altLang="en-US" sz="3600" i="1" dirty="0">
                              <a:solidFill>
                                <a:srgbClr val="002060"/>
                              </a:solidFill>
                              <a:latin typeface="Cambria Math" panose="02040503050406030204" pitchFamily="18" charset="0"/>
                            </a:rPr>
                            <m:t>sin</m:t>
                          </m:r>
                        </m:fName>
                        <m:e>
                          <m:r>
                            <a:rPr lang="zh-CN" altLang="en-US" sz="3600" i="1" dirty="0">
                              <a:solidFill>
                                <a:srgbClr val="002060"/>
                              </a:solidFill>
                              <a:latin typeface="Cambria Math" panose="02040503050406030204" pitchFamily="18" charset="0"/>
                            </a:rPr>
                            <m:t>𝜃</m:t>
                          </m:r>
                        </m:e>
                      </m:func>
                    </m:oMath>
                  </m:oMathPara>
                </a14:m>
                <a:endParaRPr lang="zh-CN" altLang="en-US" sz="3600" i="1" dirty="0">
                  <a:solidFill>
                    <a:srgbClr val="002060"/>
                  </a:solidFill>
                  <a:latin typeface="Cambria Math" panose="02040503050406030204" pitchFamily="18" charset="0"/>
                </a:endParaRPr>
              </a:p>
            </p:txBody>
          </p:sp>
        </mc:Choice>
        <mc:Fallback xmlns="">
          <p:sp>
            <p:nvSpPr>
              <p:cNvPr id="6" name="文本框 5">
                <a:extLst>
                  <a:ext uri="{FF2B5EF4-FFF2-40B4-BE49-F238E27FC236}">
                    <a16:creationId xmlns:a16="http://schemas.microsoft.com/office/drawing/2014/main" id="{7762AC91-CDC3-484E-AAB2-DA4D2D55B2CE}"/>
                  </a:ext>
                </a:extLst>
              </p:cNvPr>
              <p:cNvSpPr txBox="1">
                <a:spLocks noRot="1" noChangeAspect="1" noMove="1" noResize="1" noEditPoints="1" noAdjustHandles="1" noChangeArrowheads="1" noChangeShapeType="1" noTextEdit="1"/>
              </p:cNvSpPr>
              <p:nvPr/>
            </p:nvSpPr>
            <p:spPr>
              <a:xfrm>
                <a:off x="3522022" y="4335430"/>
                <a:ext cx="4416893" cy="553998"/>
              </a:xfrm>
              <a:prstGeom prst="rect">
                <a:avLst/>
              </a:prstGeom>
              <a:blipFill>
                <a:blip r:embed="rId3"/>
                <a:stretch>
                  <a:fillRect/>
                </a:stretch>
              </a:blipFill>
            </p:spPr>
            <p:txBody>
              <a:bodyPr/>
              <a:lstStyle/>
              <a:p>
                <a:r>
                  <a:rPr lang="zh-CN" altLang="en-US">
                    <a:noFill/>
                  </a:rPr>
                  <a:t> </a:t>
                </a:r>
              </a:p>
            </p:txBody>
          </p:sp>
        </mc:Fallback>
      </mc:AlternateContent>
      <p:pic>
        <p:nvPicPr>
          <p:cNvPr id="8" name="Picture 64">
            <a:extLst>
              <a:ext uri="{FF2B5EF4-FFF2-40B4-BE49-F238E27FC236}">
                <a16:creationId xmlns:a16="http://schemas.microsoft.com/office/drawing/2014/main" id="{FEE86928-6793-4C22-88D8-5F5B6A2A78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426" y="1573437"/>
            <a:ext cx="7917021" cy="4869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1911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2531" name="Oval 3">
            <a:extLst>
              <a:ext uri="{FF2B5EF4-FFF2-40B4-BE49-F238E27FC236}">
                <a16:creationId xmlns:a16="http://schemas.microsoft.com/office/drawing/2014/main" id="{AA97F93D-BD62-441E-9CFB-0F9A5197D9C1}"/>
              </a:ext>
            </a:extLst>
          </p:cNvPr>
          <p:cNvSpPr>
            <a:spLocks noChangeArrowheads="1"/>
          </p:cNvSpPr>
          <p:nvPr/>
        </p:nvSpPr>
        <p:spPr bwMode="auto">
          <a:xfrm>
            <a:off x="5105401" y="3505200"/>
            <a:ext cx="2638425" cy="2636838"/>
          </a:xfrm>
          <a:prstGeom prst="ellipse">
            <a:avLst/>
          </a:prstGeom>
          <a:noFill/>
          <a:ln w="127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532" name="Rectangle 4">
            <a:extLst>
              <a:ext uri="{FF2B5EF4-FFF2-40B4-BE49-F238E27FC236}">
                <a16:creationId xmlns:a16="http://schemas.microsoft.com/office/drawing/2014/main" id="{7E3ED3B1-BDB2-4239-8940-8A36144D0D63}"/>
              </a:ext>
            </a:extLst>
          </p:cNvPr>
          <p:cNvSpPr>
            <a:spLocks noChangeArrowheads="1"/>
          </p:cNvSpPr>
          <p:nvPr/>
        </p:nvSpPr>
        <p:spPr bwMode="auto">
          <a:xfrm>
            <a:off x="5153025" y="4852988"/>
            <a:ext cx="2590800" cy="44926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A5EC1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624645" name="Group 5">
            <a:extLst>
              <a:ext uri="{FF2B5EF4-FFF2-40B4-BE49-F238E27FC236}">
                <a16:creationId xmlns:a16="http://schemas.microsoft.com/office/drawing/2014/main" id="{FC99FC4E-CB4D-4DB3-AD7F-5664CE1C62E5}"/>
              </a:ext>
            </a:extLst>
          </p:cNvPr>
          <p:cNvGrpSpPr>
            <a:grpSpLocks/>
          </p:cNvGrpSpPr>
          <p:nvPr/>
        </p:nvGrpSpPr>
        <p:grpSpPr bwMode="auto">
          <a:xfrm>
            <a:off x="3095625" y="3933825"/>
            <a:ext cx="4654550" cy="1898650"/>
            <a:chOff x="990" y="2478"/>
            <a:chExt cx="2932" cy="1196"/>
          </a:xfrm>
        </p:grpSpPr>
        <p:grpSp>
          <p:nvGrpSpPr>
            <p:cNvPr id="22619" name="Group 6">
              <a:extLst>
                <a:ext uri="{FF2B5EF4-FFF2-40B4-BE49-F238E27FC236}">
                  <a16:creationId xmlns:a16="http://schemas.microsoft.com/office/drawing/2014/main" id="{DFD446B3-36FD-48C7-97CB-E3BCD6A6CC71}"/>
                </a:ext>
              </a:extLst>
            </p:cNvPr>
            <p:cNvGrpSpPr>
              <a:grpSpLocks/>
            </p:cNvGrpSpPr>
            <p:nvPr/>
          </p:nvGrpSpPr>
          <p:grpSpPr bwMode="auto">
            <a:xfrm>
              <a:off x="990" y="2478"/>
              <a:ext cx="2928" cy="1196"/>
              <a:chOff x="990" y="2478"/>
              <a:chExt cx="2928" cy="1196"/>
            </a:xfrm>
          </p:grpSpPr>
          <p:sp>
            <p:nvSpPr>
              <p:cNvPr id="22623" name="Line 7">
                <a:extLst>
                  <a:ext uri="{FF2B5EF4-FFF2-40B4-BE49-F238E27FC236}">
                    <a16:creationId xmlns:a16="http://schemas.microsoft.com/office/drawing/2014/main" id="{3160F167-63CB-4517-9AE7-1D44EE611532}"/>
                  </a:ext>
                </a:extLst>
              </p:cNvPr>
              <p:cNvSpPr>
                <a:spLocks noChangeShapeType="1"/>
              </p:cNvSpPr>
              <p:nvPr/>
            </p:nvSpPr>
            <p:spPr bwMode="auto">
              <a:xfrm flipV="1">
                <a:off x="1470" y="2784"/>
                <a:ext cx="2400" cy="0"/>
              </a:xfrm>
              <a:prstGeom prst="line">
                <a:avLst/>
              </a:prstGeom>
              <a:noFill/>
              <a:ln w="12700">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24" name="Line 8">
                <a:extLst>
                  <a:ext uri="{FF2B5EF4-FFF2-40B4-BE49-F238E27FC236}">
                    <a16:creationId xmlns:a16="http://schemas.microsoft.com/office/drawing/2014/main" id="{828CF926-D5DF-44D0-BF14-33ED9673561D}"/>
                  </a:ext>
                </a:extLst>
              </p:cNvPr>
              <p:cNvSpPr>
                <a:spLocks noChangeShapeType="1"/>
              </p:cNvSpPr>
              <p:nvPr/>
            </p:nvSpPr>
            <p:spPr bwMode="auto">
              <a:xfrm>
                <a:off x="1470" y="2934"/>
                <a:ext cx="2448" cy="2"/>
              </a:xfrm>
              <a:prstGeom prst="line">
                <a:avLst/>
              </a:prstGeom>
              <a:noFill/>
              <a:ln w="12700">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25" name="Line 9">
                <a:extLst>
                  <a:ext uri="{FF2B5EF4-FFF2-40B4-BE49-F238E27FC236}">
                    <a16:creationId xmlns:a16="http://schemas.microsoft.com/office/drawing/2014/main" id="{1701B22C-099E-40E4-A605-4B6F43213A91}"/>
                  </a:ext>
                </a:extLst>
              </p:cNvPr>
              <p:cNvSpPr>
                <a:spLocks noChangeShapeType="1"/>
              </p:cNvSpPr>
              <p:nvPr/>
            </p:nvSpPr>
            <p:spPr bwMode="auto">
              <a:xfrm>
                <a:off x="1470" y="3066"/>
                <a:ext cx="2448" cy="2"/>
              </a:xfrm>
              <a:prstGeom prst="line">
                <a:avLst/>
              </a:prstGeom>
              <a:noFill/>
              <a:ln w="12700">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26" name="Line 10">
                <a:extLst>
                  <a:ext uri="{FF2B5EF4-FFF2-40B4-BE49-F238E27FC236}">
                    <a16:creationId xmlns:a16="http://schemas.microsoft.com/office/drawing/2014/main" id="{DB6D6C88-CD11-4181-99D3-7A1075821848}"/>
                  </a:ext>
                </a:extLst>
              </p:cNvPr>
              <p:cNvSpPr>
                <a:spLocks noChangeShapeType="1"/>
              </p:cNvSpPr>
              <p:nvPr/>
            </p:nvSpPr>
            <p:spPr bwMode="auto">
              <a:xfrm flipV="1">
                <a:off x="1479" y="3291"/>
                <a:ext cx="2397" cy="0"/>
              </a:xfrm>
              <a:prstGeom prst="line">
                <a:avLst/>
              </a:prstGeom>
              <a:noFill/>
              <a:ln w="12700">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27" name="Line 11">
                <a:extLst>
                  <a:ext uri="{FF2B5EF4-FFF2-40B4-BE49-F238E27FC236}">
                    <a16:creationId xmlns:a16="http://schemas.microsoft.com/office/drawing/2014/main" id="{59EA6DC8-FEC6-484B-800A-DE2D887AE316}"/>
                  </a:ext>
                </a:extLst>
              </p:cNvPr>
              <p:cNvSpPr>
                <a:spLocks noChangeShapeType="1"/>
              </p:cNvSpPr>
              <p:nvPr/>
            </p:nvSpPr>
            <p:spPr bwMode="auto">
              <a:xfrm>
                <a:off x="1464" y="2478"/>
                <a:ext cx="8" cy="1196"/>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28" name="Rectangle 12">
                <a:extLst>
                  <a:ext uri="{FF2B5EF4-FFF2-40B4-BE49-F238E27FC236}">
                    <a16:creationId xmlns:a16="http://schemas.microsoft.com/office/drawing/2014/main" id="{49AF08A9-5EF6-4238-91BF-688DD6E7852D}"/>
                  </a:ext>
                </a:extLst>
              </p:cNvPr>
              <p:cNvSpPr>
                <a:spLocks noChangeArrowheads="1"/>
              </p:cNvSpPr>
              <p:nvPr/>
            </p:nvSpPr>
            <p:spPr bwMode="auto">
              <a:xfrm>
                <a:off x="990" y="2784"/>
                <a:ext cx="480" cy="144"/>
              </a:xfrm>
              <a:prstGeom prst="rect">
                <a:avLst/>
              </a:prstGeom>
              <a:solidFill>
                <a:srgbClr val="A5EC16"/>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629" name="Rectangle 13">
                <a:extLst>
                  <a:ext uri="{FF2B5EF4-FFF2-40B4-BE49-F238E27FC236}">
                    <a16:creationId xmlns:a16="http://schemas.microsoft.com/office/drawing/2014/main" id="{C48226B8-4A44-4EF8-ABC4-DA4E0E9EB95C}"/>
                  </a:ext>
                </a:extLst>
              </p:cNvPr>
              <p:cNvSpPr>
                <a:spLocks noChangeArrowheads="1"/>
              </p:cNvSpPr>
              <p:nvPr/>
            </p:nvSpPr>
            <p:spPr bwMode="auto">
              <a:xfrm>
                <a:off x="990" y="3070"/>
                <a:ext cx="480" cy="219"/>
              </a:xfrm>
              <a:prstGeom prst="rect">
                <a:avLst/>
              </a:prstGeom>
              <a:solidFill>
                <a:srgbClr val="A5EC16"/>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2620" name="Group 14">
              <a:extLst>
                <a:ext uri="{FF2B5EF4-FFF2-40B4-BE49-F238E27FC236}">
                  <a16:creationId xmlns:a16="http://schemas.microsoft.com/office/drawing/2014/main" id="{40910858-5EDB-4C4B-919A-0F869676F3DB}"/>
                </a:ext>
              </a:extLst>
            </p:cNvPr>
            <p:cNvGrpSpPr>
              <a:grpSpLocks/>
            </p:cNvGrpSpPr>
            <p:nvPr/>
          </p:nvGrpSpPr>
          <p:grpSpPr bwMode="auto">
            <a:xfrm>
              <a:off x="2268" y="2778"/>
              <a:ext cx="1654" cy="512"/>
              <a:chOff x="2256" y="2778"/>
              <a:chExt cx="1654" cy="512"/>
            </a:xfrm>
          </p:grpSpPr>
          <p:sp>
            <p:nvSpPr>
              <p:cNvPr id="22621" name="Freeform 15">
                <a:extLst>
                  <a:ext uri="{FF2B5EF4-FFF2-40B4-BE49-F238E27FC236}">
                    <a16:creationId xmlns:a16="http://schemas.microsoft.com/office/drawing/2014/main" id="{7D37DFCA-BF7F-44B4-83D7-20B5F15C102B}"/>
                  </a:ext>
                </a:extLst>
              </p:cNvPr>
              <p:cNvSpPr>
                <a:spLocks/>
              </p:cNvSpPr>
              <p:nvPr/>
            </p:nvSpPr>
            <p:spPr bwMode="auto">
              <a:xfrm>
                <a:off x="2256" y="3072"/>
                <a:ext cx="1652" cy="218"/>
              </a:xfrm>
              <a:custGeom>
                <a:avLst/>
                <a:gdLst>
                  <a:gd name="T0" fmla="*/ 0 w 1652"/>
                  <a:gd name="T1" fmla="*/ 0 h 218"/>
                  <a:gd name="T2" fmla="*/ 1652 w 1652"/>
                  <a:gd name="T3" fmla="*/ 0 h 218"/>
                  <a:gd name="T4" fmla="*/ 1646 w 1652"/>
                  <a:gd name="T5" fmla="*/ 22 h 218"/>
                  <a:gd name="T6" fmla="*/ 1628 w 1652"/>
                  <a:gd name="T7" fmla="*/ 148 h 218"/>
                  <a:gd name="T8" fmla="*/ 1614 w 1652"/>
                  <a:gd name="T9" fmla="*/ 212 h 218"/>
                  <a:gd name="T10" fmla="*/ 36 w 1652"/>
                  <a:gd name="T11" fmla="*/ 218 h 218"/>
                  <a:gd name="T12" fmla="*/ 30 w 1652"/>
                  <a:gd name="T13" fmla="*/ 194 h 218"/>
                  <a:gd name="T14" fmla="*/ 14 w 1652"/>
                  <a:gd name="T15" fmla="*/ 138 h 218"/>
                  <a:gd name="T16" fmla="*/ 12 w 1652"/>
                  <a:gd name="T17" fmla="*/ 58 h 218"/>
                  <a:gd name="T18" fmla="*/ 4 w 1652"/>
                  <a:gd name="T19" fmla="*/ 28 h 218"/>
                  <a:gd name="T20" fmla="*/ 2 w 1652"/>
                  <a:gd name="T21" fmla="*/ 22 h 218"/>
                  <a:gd name="T22" fmla="*/ 0 w 1652"/>
                  <a:gd name="T23" fmla="*/ 0 h 2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652" h="218">
                    <a:moveTo>
                      <a:pt x="0" y="0"/>
                    </a:moveTo>
                    <a:lnTo>
                      <a:pt x="1652" y="0"/>
                    </a:lnTo>
                    <a:cubicBezTo>
                      <a:pt x="1651" y="7"/>
                      <a:pt x="1646" y="22"/>
                      <a:pt x="1646" y="22"/>
                    </a:cubicBezTo>
                    <a:cubicBezTo>
                      <a:pt x="1643" y="65"/>
                      <a:pt x="1634" y="106"/>
                      <a:pt x="1628" y="148"/>
                    </a:cubicBezTo>
                    <a:cubicBezTo>
                      <a:pt x="1625" y="169"/>
                      <a:pt x="1624" y="192"/>
                      <a:pt x="1614" y="212"/>
                    </a:cubicBezTo>
                    <a:lnTo>
                      <a:pt x="36" y="218"/>
                    </a:lnTo>
                    <a:cubicBezTo>
                      <a:pt x="38" y="206"/>
                      <a:pt x="42" y="198"/>
                      <a:pt x="30" y="194"/>
                    </a:cubicBezTo>
                    <a:cubicBezTo>
                      <a:pt x="19" y="178"/>
                      <a:pt x="19" y="157"/>
                      <a:pt x="14" y="138"/>
                    </a:cubicBezTo>
                    <a:cubicBezTo>
                      <a:pt x="13" y="111"/>
                      <a:pt x="13" y="85"/>
                      <a:pt x="12" y="58"/>
                    </a:cubicBezTo>
                    <a:cubicBezTo>
                      <a:pt x="12" y="48"/>
                      <a:pt x="7" y="37"/>
                      <a:pt x="4" y="28"/>
                    </a:cubicBezTo>
                    <a:cubicBezTo>
                      <a:pt x="3" y="26"/>
                      <a:pt x="2" y="22"/>
                      <a:pt x="2" y="22"/>
                    </a:cubicBezTo>
                    <a:cubicBezTo>
                      <a:pt x="0" y="5"/>
                      <a:pt x="0" y="13"/>
                      <a:pt x="0" y="0"/>
                    </a:cubicBezTo>
                    <a:close/>
                  </a:path>
                </a:pathLst>
              </a:custGeom>
              <a:solidFill>
                <a:srgbClr val="CDF57D"/>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22" name="Freeform 16">
                <a:extLst>
                  <a:ext uri="{FF2B5EF4-FFF2-40B4-BE49-F238E27FC236}">
                    <a16:creationId xmlns:a16="http://schemas.microsoft.com/office/drawing/2014/main" id="{8D5389ED-0671-4FC5-9224-6AE6871EA106}"/>
                  </a:ext>
                </a:extLst>
              </p:cNvPr>
              <p:cNvSpPr>
                <a:spLocks/>
              </p:cNvSpPr>
              <p:nvPr/>
            </p:nvSpPr>
            <p:spPr bwMode="auto">
              <a:xfrm>
                <a:off x="2268" y="2778"/>
                <a:ext cx="1642" cy="158"/>
              </a:xfrm>
              <a:custGeom>
                <a:avLst/>
                <a:gdLst>
                  <a:gd name="T0" fmla="*/ 32 w 1642"/>
                  <a:gd name="T1" fmla="*/ 8 h 158"/>
                  <a:gd name="T2" fmla="*/ 1610 w 1642"/>
                  <a:gd name="T3" fmla="*/ 10 h 158"/>
                  <a:gd name="T4" fmla="*/ 1614 w 1642"/>
                  <a:gd name="T5" fmla="*/ 28 h 158"/>
                  <a:gd name="T6" fmla="*/ 1618 w 1642"/>
                  <a:gd name="T7" fmla="*/ 40 h 158"/>
                  <a:gd name="T8" fmla="*/ 1628 w 1642"/>
                  <a:gd name="T9" fmla="*/ 108 h 158"/>
                  <a:gd name="T10" fmla="*/ 1642 w 1642"/>
                  <a:gd name="T11" fmla="*/ 158 h 158"/>
                  <a:gd name="T12" fmla="*/ 0 w 1642"/>
                  <a:gd name="T13" fmla="*/ 158 h 158"/>
                  <a:gd name="T14" fmla="*/ 6 w 1642"/>
                  <a:gd name="T15" fmla="*/ 130 h 158"/>
                  <a:gd name="T16" fmla="*/ 10 w 1642"/>
                  <a:gd name="T17" fmla="*/ 118 h 158"/>
                  <a:gd name="T18" fmla="*/ 16 w 1642"/>
                  <a:gd name="T19" fmla="*/ 90 h 158"/>
                  <a:gd name="T20" fmla="*/ 18 w 1642"/>
                  <a:gd name="T21" fmla="*/ 84 h 158"/>
                  <a:gd name="T22" fmla="*/ 30 w 1642"/>
                  <a:gd name="T23" fmla="*/ 24 h 158"/>
                  <a:gd name="T24" fmla="*/ 32 w 1642"/>
                  <a:gd name="T25" fmla="*/ 8 h 1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42" h="158">
                    <a:moveTo>
                      <a:pt x="32" y="8"/>
                    </a:moveTo>
                    <a:lnTo>
                      <a:pt x="1610" y="10"/>
                    </a:lnTo>
                    <a:cubicBezTo>
                      <a:pt x="1616" y="27"/>
                      <a:pt x="1607" y="0"/>
                      <a:pt x="1614" y="28"/>
                    </a:cubicBezTo>
                    <a:cubicBezTo>
                      <a:pt x="1615" y="32"/>
                      <a:pt x="1618" y="40"/>
                      <a:pt x="1618" y="40"/>
                    </a:cubicBezTo>
                    <a:cubicBezTo>
                      <a:pt x="1621" y="63"/>
                      <a:pt x="1624" y="86"/>
                      <a:pt x="1628" y="108"/>
                    </a:cubicBezTo>
                    <a:cubicBezTo>
                      <a:pt x="1632" y="126"/>
                      <a:pt x="1642" y="139"/>
                      <a:pt x="1642" y="158"/>
                    </a:cubicBezTo>
                    <a:lnTo>
                      <a:pt x="0" y="158"/>
                    </a:lnTo>
                    <a:cubicBezTo>
                      <a:pt x="3" y="138"/>
                      <a:pt x="0" y="147"/>
                      <a:pt x="6" y="130"/>
                    </a:cubicBezTo>
                    <a:cubicBezTo>
                      <a:pt x="7" y="126"/>
                      <a:pt x="10" y="118"/>
                      <a:pt x="10" y="118"/>
                    </a:cubicBezTo>
                    <a:cubicBezTo>
                      <a:pt x="13" y="98"/>
                      <a:pt x="10" y="107"/>
                      <a:pt x="16" y="90"/>
                    </a:cubicBezTo>
                    <a:cubicBezTo>
                      <a:pt x="17" y="88"/>
                      <a:pt x="18" y="84"/>
                      <a:pt x="18" y="84"/>
                    </a:cubicBezTo>
                    <a:cubicBezTo>
                      <a:pt x="21" y="64"/>
                      <a:pt x="24" y="43"/>
                      <a:pt x="30" y="24"/>
                    </a:cubicBezTo>
                    <a:cubicBezTo>
                      <a:pt x="34" y="11"/>
                      <a:pt x="36" y="16"/>
                      <a:pt x="32" y="8"/>
                    </a:cubicBezTo>
                    <a:close/>
                  </a:path>
                </a:pathLst>
              </a:custGeom>
              <a:solidFill>
                <a:srgbClr val="CDF57D"/>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624657" name="Group 17">
            <a:extLst>
              <a:ext uri="{FF2B5EF4-FFF2-40B4-BE49-F238E27FC236}">
                <a16:creationId xmlns:a16="http://schemas.microsoft.com/office/drawing/2014/main" id="{AB946BD0-8A9F-44DF-85FC-D03B35FE5954}"/>
              </a:ext>
            </a:extLst>
          </p:cNvPr>
          <p:cNvGrpSpPr>
            <a:grpSpLocks/>
          </p:cNvGrpSpPr>
          <p:nvPr/>
        </p:nvGrpSpPr>
        <p:grpSpPr bwMode="auto">
          <a:xfrm>
            <a:off x="3912056" y="2219689"/>
            <a:ext cx="3687763" cy="3784600"/>
            <a:chOff x="1532" y="1390"/>
            <a:chExt cx="2323" cy="2384"/>
          </a:xfrm>
        </p:grpSpPr>
        <p:sp>
          <p:nvSpPr>
            <p:cNvPr id="22599" name="Line 18">
              <a:extLst>
                <a:ext uri="{FF2B5EF4-FFF2-40B4-BE49-F238E27FC236}">
                  <a16:creationId xmlns:a16="http://schemas.microsoft.com/office/drawing/2014/main" id="{14D9579F-1681-42CA-AD64-4FF83EC1D06F}"/>
                </a:ext>
              </a:extLst>
            </p:cNvPr>
            <p:cNvSpPr>
              <a:spLocks noChangeShapeType="1"/>
            </p:cNvSpPr>
            <p:nvPr/>
          </p:nvSpPr>
          <p:spPr bwMode="auto">
            <a:xfrm>
              <a:off x="1719" y="1959"/>
              <a:ext cx="1743" cy="1815"/>
            </a:xfrm>
            <a:prstGeom prst="line">
              <a:avLst/>
            </a:prstGeom>
            <a:noFill/>
            <a:ln w="12700">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00" name="Line 19">
              <a:extLst>
                <a:ext uri="{FF2B5EF4-FFF2-40B4-BE49-F238E27FC236}">
                  <a16:creationId xmlns:a16="http://schemas.microsoft.com/office/drawing/2014/main" id="{B5300319-1431-4992-9BFF-486C57DFE6FF}"/>
                </a:ext>
              </a:extLst>
            </p:cNvPr>
            <p:cNvSpPr>
              <a:spLocks noChangeShapeType="1"/>
            </p:cNvSpPr>
            <p:nvPr/>
          </p:nvSpPr>
          <p:spPr bwMode="auto">
            <a:xfrm>
              <a:off x="1824" y="1872"/>
              <a:ext cx="1785" cy="1803"/>
            </a:xfrm>
            <a:prstGeom prst="line">
              <a:avLst/>
            </a:prstGeom>
            <a:noFill/>
            <a:ln w="12700">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01" name="Line 20">
              <a:extLst>
                <a:ext uri="{FF2B5EF4-FFF2-40B4-BE49-F238E27FC236}">
                  <a16:creationId xmlns:a16="http://schemas.microsoft.com/office/drawing/2014/main" id="{3C265489-A6D6-4DA9-B74B-385633E8026F}"/>
                </a:ext>
              </a:extLst>
            </p:cNvPr>
            <p:cNvSpPr>
              <a:spLocks noChangeShapeType="1"/>
            </p:cNvSpPr>
            <p:nvPr/>
          </p:nvSpPr>
          <p:spPr bwMode="auto">
            <a:xfrm>
              <a:off x="1926" y="1773"/>
              <a:ext cx="1806" cy="1776"/>
            </a:xfrm>
            <a:prstGeom prst="line">
              <a:avLst/>
            </a:prstGeom>
            <a:noFill/>
            <a:ln w="12700">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02" name="Line 21">
              <a:extLst>
                <a:ext uri="{FF2B5EF4-FFF2-40B4-BE49-F238E27FC236}">
                  <a16:creationId xmlns:a16="http://schemas.microsoft.com/office/drawing/2014/main" id="{0DB8D0C3-CE42-43FD-9611-BDE39D7B0EFB}"/>
                </a:ext>
              </a:extLst>
            </p:cNvPr>
            <p:cNvSpPr>
              <a:spLocks noChangeShapeType="1"/>
            </p:cNvSpPr>
            <p:nvPr/>
          </p:nvSpPr>
          <p:spPr bwMode="auto">
            <a:xfrm>
              <a:off x="2061" y="1590"/>
              <a:ext cx="1794" cy="1764"/>
            </a:xfrm>
            <a:prstGeom prst="line">
              <a:avLst/>
            </a:prstGeom>
            <a:noFill/>
            <a:ln w="12700">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03" name="Line 22">
              <a:extLst>
                <a:ext uri="{FF2B5EF4-FFF2-40B4-BE49-F238E27FC236}">
                  <a16:creationId xmlns:a16="http://schemas.microsoft.com/office/drawing/2014/main" id="{6C414F96-62A7-491D-8B2B-D6A20AB2D7C9}"/>
                </a:ext>
              </a:extLst>
            </p:cNvPr>
            <p:cNvSpPr>
              <a:spLocks noChangeShapeType="1"/>
            </p:cNvSpPr>
            <p:nvPr/>
          </p:nvSpPr>
          <p:spPr bwMode="auto">
            <a:xfrm flipH="1">
              <a:off x="1536" y="1392"/>
              <a:ext cx="768" cy="768"/>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04" name="Rectangle 23">
              <a:extLst>
                <a:ext uri="{FF2B5EF4-FFF2-40B4-BE49-F238E27FC236}">
                  <a16:creationId xmlns:a16="http://schemas.microsoft.com/office/drawing/2014/main" id="{6D529745-8F74-4A04-87F0-C80CFCAD30D4}"/>
                </a:ext>
              </a:extLst>
            </p:cNvPr>
            <p:cNvSpPr>
              <a:spLocks noChangeArrowheads="1"/>
            </p:cNvSpPr>
            <p:nvPr/>
          </p:nvSpPr>
          <p:spPr bwMode="auto">
            <a:xfrm rot="2707295">
              <a:off x="1356" y="1674"/>
              <a:ext cx="480" cy="128"/>
            </a:xfrm>
            <a:prstGeom prst="rect">
              <a:avLst/>
            </a:prstGeom>
            <a:solidFill>
              <a:srgbClr val="A5EC16"/>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605" name="Rectangle 24">
              <a:extLst>
                <a:ext uri="{FF2B5EF4-FFF2-40B4-BE49-F238E27FC236}">
                  <a16:creationId xmlns:a16="http://schemas.microsoft.com/office/drawing/2014/main" id="{64FBCEB2-87FF-4FB2-88BD-0A3C05F07C1E}"/>
                </a:ext>
              </a:extLst>
            </p:cNvPr>
            <p:cNvSpPr>
              <a:spLocks noChangeArrowheads="1"/>
            </p:cNvSpPr>
            <p:nvPr/>
          </p:nvSpPr>
          <p:spPr bwMode="auto">
            <a:xfrm rot="2687240">
              <a:off x="1595" y="1390"/>
              <a:ext cx="480" cy="234"/>
            </a:xfrm>
            <a:prstGeom prst="rect">
              <a:avLst/>
            </a:prstGeom>
            <a:solidFill>
              <a:srgbClr val="A5EC16"/>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2606" name="Group 25">
              <a:extLst>
                <a:ext uri="{FF2B5EF4-FFF2-40B4-BE49-F238E27FC236}">
                  <a16:creationId xmlns:a16="http://schemas.microsoft.com/office/drawing/2014/main" id="{BE260CC5-3B08-4FC8-97E9-37E85FF66414}"/>
                </a:ext>
              </a:extLst>
            </p:cNvPr>
            <p:cNvGrpSpPr>
              <a:grpSpLocks/>
            </p:cNvGrpSpPr>
            <p:nvPr/>
          </p:nvGrpSpPr>
          <p:grpSpPr bwMode="auto">
            <a:xfrm>
              <a:off x="2364" y="2274"/>
              <a:ext cx="1489" cy="1492"/>
              <a:chOff x="2363" y="2280"/>
              <a:chExt cx="1489" cy="1492"/>
            </a:xfrm>
          </p:grpSpPr>
          <p:grpSp>
            <p:nvGrpSpPr>
              <p:cNvPr id="22607" name="Group 26">
                <a:extLst>
                  <a:ext uri="{FF2B5EF4-FFF2-40B4-BE49-F238E27FC236}">
                    <a16:creationId xmlns:a16="http://schemas.microsoft.com/office/drawing/2014/main" id="{BB23E007-D2BB-4887-B9FA-31CB49846AA0}"/>
                  </a:ext>
                </a:extLst>
              </p:cNvPr>
              <p:cNvGrpSpPr>
                <a:grpSpLocks/>
              </p:cNvGrpSpPr>
              <p:nvPr/>
            </p:nvGrpSpPr>
            <p:grpSpPr bwMode="auto">
              <a:xfrm>
                <a:off x="2363" y="2506"/>
                <a:ext cx="1251" cy="1266"/>
                <a:chOff x="2363" y="2506"/>
                <a:chExt cx="1251" cy="1266"/>
              </a:xfrm>
            </p:grpSpPr>
            <p:sp>
              <p:nvSpPr>
                <p:cNvPr id="22614" name="Freeform 27">
                  <a:extLst>
                    <a:ext uri="{FF2B5EF4-FFF2-40B4-BE49-F238E27FC236}">
                      <a16:creationId xmlns:a16="http://schemas.microsoft.com/office/drawing/2014/main" id="{58F7A594-0A1E-4EB7-A523-B8C1C245CA75}"/>
                    </a:ext>
                  </a:extLst>
                </p:cNvPr>
                <p:cNvSpPr>
                  <a:spLocks/>
                </p:cNvSpPr>
                <p:nvPr/>
              </p:nvSpPr>
              <p:spPr bwMode="auto">
                <a:xfrm>
                  <a:off x="2363" y="2506"/>
                  <a:ext cx="349" cy="276"/>
                </a:xfrm>
                <a:custGeom>
                  <a:avLst/>
                  <a:gdLst>
                    <a:gd name="T0" fmla="*/ 7 w 349"/>
                    <a:gd name="T1" fmla="*/ 124 h 276"/>
                    <a:gd name="T2" fmla="*/ 151 w 349"/>
                    <a:gd name="T3" fmla="*/ 276 h 276"/>
                    <a:gd name="T4" fmla="*/ 349 w 349"/>
                    <a:gd name="T5" fmla="*/ 274 h 276"/>
                    <a:gd name="T6" fmla="*/ 89 w 349"/>
                    <a:gd name="T7" fmla="*/ 0 h 276"/>
                    <a:gd name="T8" fmla="*/ 51 w 349"/>
                    <a:gd name="T9" fmla="*/ 48 h 276"/>
                    <a:gd name="T10" fmla="*/ 25 w 349"/>
                    <a:gd name="T11" fmla="*/ 90 h 276"/>
                    <a:gd name="T12" fmla="*/ 7 w 349"/>
                    <a:gd name="T13" fmla="*/ 124 h 27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9" h="276">
                      <a:moveTo>
                        <a:pt x="7" y="124"/>
                      </a:moveTo>
                      <a:lnTo>
                        <a:pt x="151" y="276"/>
                      </a:lnTo>
                      <a:lnTo>
                        <a:pt x="349" y="274"/>
                      </a:lnTo>
                      <a:lnTo>
                        <a:pt x="89" y="0"/>
                      </a:lnTo>
                      <a:cubicBezTo>
                        <a:pt x="78" y="17"/>
                        <a:pt x="62" y="31"/>
                        <a:pt x="51" y="48"/>
                      </a:cubicBezTo>
                      <a:cubicBezTo>
                        <a:pt x="41" y="62"/>
                        <a:pt x="38" y="77"/>
                        <a:pt x="25" y="90"/>
                      </a:cubicBezTo>
                      <a:cubicBezTo>
                        <a:pt x="20" y="95"/>
                        <a:pt x="0" y="117"/>
                        <a:pt x="7" y="124"/>
                      </a:cubicBezTo>
                      <a:close/>
                    </a:path>
                  </a:pathLst>
                </a:custGeom>
                <a:solidFill>
                  <a:srgbClr val="CDF57D"/>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15" name="Freeform 28">
                  <a:extLst>
                    <a:ext uri="{FF2B5EF4-FFF2-40B4-BE49-F238E27FC236}">
                      <a16:creationId xmlns:a16="http://schemas.microsoft.com/office/drawing/2014/main" id="{EEEAE255-951E-4C3E-9D5C-ADD03038FC44}"/>
                    </a:ext>
                  </a:extLst>
                </p:cNvPr>
                <p:cNvSpPr>
                  <a:spLocks/>
                </p:cNvSpPr>
                <p:nvPr/>
              </p:nvSpPr>
              <p:spPr bwMode="auto">
                <a:xfrm>
                  <a:off x="2670" y="2938"/>
                  <a:ext cx="332" cy="130"/>
                </a:xfrm>
                <a:custGeom>
                  <a:avLst/>
                  <a:gdLst>
                    <a:gd name="T0" fmla="*/ 0 w 332"/>
                    <a:gd name="T1" fmla="*/ 2 h 130"/>
                    <a:gd name="T2" fmla="*/ 208 w 332"/>
                    <a:gd name="T3" fmla="*/ 0 h 130"/>
                    <a:gd name="T4" fmla="*/ 332 w 332"/>
                    <a:gd name="T5" fmla="*/ 126 h 130"/>
                    <a:gd name="T6" fmla="*/ 116 w 332"/>
                    <a:gd name="T7" fmla="*/ 130 h 130"/>
                    <a:gd name="T8" fmla="*/ 0 w 332"/>
                    <a:gd name="T9" fmla="*/ 2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2" h="130">
                      <a:moveTo>
                        <a:pt x="0" y="2"/>
                      </a:moveTo>
                      <a:lnTo>
                        <a:pt x="208" y="0"/>
                      </a:lnTo>
                      <a:lnTo>
                        <a:pt x="332" y="126"/>
                      </a:lnTo>
                      <a:lnTo>
                        <a:pt x="116" y="130"/>
                      </a:lnTo>
                      <a:lnTo>
                        <a:pt x="0" y="2"/>
                      </a:lnTo>
                      <a:close/>
                    </a:path>
                  </a:pathLst>
                </a:custGeom>
                <a:solidFill>
                  <a:srgbClr val="CDF57D"/>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16" name="Freeform 29">
                  <a:extLst>
                    <a:ext uri="{FF2B5EF4-FFF2-40B4-BE49-F238E27FC236}">
                      <a16:creationId xmlns:a16="http://schemas.microsoft.com/office/drawing/2014/main" id="{3167ABF0-1563-47B9-BB40-2B005DA02389}"/>
                    </a:ext>
                  </a:extLst>
                </p:cNvPr>
                <p:cNvSpPr>
                  <a:spLocks/>
                </p:cNvSpPr>
                <p:nvPr/>
              </p:nvSpPr>
              <p:spPr bwMode="auto">
                <a:xfrm>
                  <a:off x="3004" y="3292"/>
                  <a:ext cx="610" cy="480"/>
                </a:xfrm>
                <a:custGeom>
                  <a:avLst/>
                  <a:gdLst>
                    <a:gd name="T0" fmla="*/ 0 w 610"/>
                    <a:gd name="T1" fmla="*/ 0 h 480"/>
                    <a:gd name="T2" fmla="*/ 228 w 610"/>
                    <a:gd name="T3" fmla="*/ 0 h 480"/>
                    <a:gd name="T4" fmla="*/ 610 w 610"/>
                    <a:gd name="T5" fmla="*/ 388 h 480"/>
                    <a:gd name="T6" fmla="*/ 588 w 610"/>
                    <a:gd name="T7" fmla="*/ 404 h 480"/>
                    <a:gd name="T8" fmla="*/ 528 w 610"/>
                    <a:gd name="T9" fmla="*/ 438 h 480"/>
                    <a:gd name="T10" fmla="*/ 496 w 610"/>
                    <a:gd name="T11" fmla="*/ 462 h 480"/>
                    <a:gd name="T12" fmla="*/ 454 w 610"/>
                    <a:gd name="T13" fmla="*/ 480 h 480"/>
                    <a:gd name="T14" fmla="*/ 0 w 610"/>
                    <a:gd name="T15" fmla="*/ 0 h 48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10" h="480">
                      <a:moveTo>
                        <a:pt x="0" y="0"/>
                      </a:moveTo>
                      <a:lnTo>
                        <a:pt x="228" y="0"/>
                      </a:lnTo>
                      <a:lnTo>
                        <a:pt x="610" y="388"/>
                      </a:lnTo>
                      <a:cubicBezTo>
                        <a:pt x="600" y="391"/>
                        <a:pt x="597" y="399"/>
                        <a:pt x="588" y="404"/>
                      </a:cubicBezTo>
                      <a:cubicBezTo>
                        <a:pt x="569" y="413"/>
                        <a:pt x="544" y="425"/>
                        <a:pt x="528" y="438"/>
                      </a:cubicBezTo>
                      <a:cubicBezTo>
                        <a:pt x="519" y="446"/>
                        <a:pt x="507" y="457"/>
                        <a:pt x="496" y="462"/>
                      </a:cubicBezTo>
                      <a:cubicBezTo>
                        <a:pt x="491" y="464"/>
                        <a:pt x="454" y="474"/>
                        <a:pt x="454" y="480"/>
                      </a:cubicBezTo>
                      <a:lnTo>
                        <a:pt x="0" y="0"/>
                      </a:lnTo>
                      <a:close/>
                    </a:path>
                  </a:pathLst>
                </a:custGeom>
                <a:solidFill>
                  <a:srgbClr val="CDF57D"/>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17" name="Freeform 30">
                  <a:extLst>
                    <a:ext uri="{FF2B5EF4-FFF2-40B4-BE49-F238E27FC236}">
                      <a16:creationId xmlns:a16="http://schemas.microsoft.com/office/drawing/2014/main" id="{29B9DAC0-DDFF-45F7-9C8F-E7798C1A9D44}"/>
                    </a:ext>
                  </a:extLst>
                </p:cNvPr>
                <p:cNvSpPr>
                  <a:spLocks/>
                </p:cNvSpPr>
                <p:nvPr/>
              </p:nvSpPr>
              <p:spPr bwMode="auto">
                <a:xfrm>
                  <a:off x="2516" y="2782"/>
                  <a:ext cx="360" cy="156"/>
                </a:xfrm>
                <a:custGeom>
                  <a:avLst/>
                  <a:gdLst>
                    <a:gd name="T0" fmla="*/ 0 w 360"/>
                    <a:gd name="T1" fmla="*/ 0 h 156"/>
                    <a:gd name="T2" fmla="*/ 196 w 360"/>
                    <a:gd name="T3" fmla="*/ 0 h 156"/>
                    <a:gd name="T4" fmla="*/ 360 w 360"/>
                    <a:gd name="T5" fmla="*/ 156 h 156"/>
                    <a:gd name="T6" fmla="*/ 152 w 360"/>
                    <a:gd name="T7" fmla="*/ 156 h 156"/>
                    <a:gd name="T8" fmla="*/ 0 w 360"/>
                    <a:gd name="T9" fmla="*/ 0 h 1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0" h="156">
                      <a:moveTo>
                        <a:pt x="0" y="0"/>
                      </a:moveTo>
                      <a:lnTo>
                        <a:pt x="196" y="0"/>
                      </a:lnTo>
                      <a:lnTo>
                        <a:pt x="360" y="156"/>
                      </a:lnTo>
                      <a:lnTo>
                        <a:pt x="152" y="156"/>
                      </a:lnTo>
                      <a:lnTo>
                        <a:pt x="0" y="0"/>
                      </a:lnTo>
                      <a:close/>
                    </a:path>
                  </a:pathLst>
                </a:custGeom>
                <a:solidFill>
                  <a:srgbClr val="F0991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18" name="Freeform 31">
                  <a:extLst>
                    <a:ext uri="{FF2B5EF4-FFF2-40B4-BE49-F238E27FC236}">
                      <a16:creationId xmlns:a16="http://schemas.microsoft.com/office/drawing/2014/main" id="{92B0DA20-9E96-4BCA-BC2F-9ADF745F7C8A}"/>
                    </a:ext>
                  </a:extLst>
                </p:cNvPr>
                <p:cNvSpPr>
                  <a:spLocks/>
                </p:cNvSpPr>
                <p:nvPr/>
              </p:nvSpPr>
              <p:spPr bwMode="auto">
                <a:xfrm>
                  <a:off x="2786" y="3066"/>
                  <a:ext cx="444" cy="226"/>
                </a:xfrm>
                <a:custGeom>
                  <a:avLst/>
                  <a:gdLst>
                    <a:gd name="T0" fmla="*/ 0 w 444"/>
                    <a:gd name="T1" fmla="*/ 0 h 226"/>
                    <a:gd name="T2" fmla="*/ 216 w 444"/>
                    <a:gd name="T3" fmla="*/ 0 h 226"/>
                    <a:gd name="T4" fmla="*/ 444 w 444"/>
                    <a:gd name="T5" fmla="*/ 226 h 226"/>
                    <a:gd name="T6" fmla="*/ 214 w 444"/>
                    <a:gd name="T7" fmla="*/ 226 h 226"/>
                    <a:gd name="T8" fmla="*/ 0 w 444"/>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4" h="226">
                      <a:moveTo>
                        <a:pt x="0" y="0"/>
                      </a:moveTo>
                      <a:lnTo>
                        <a:pt x="216" y="0"/>
                      </a:lnTo>
                      <a:lnTo>
                        <a:pt x="444" y="226"/>
                      </a:lnTo>
                      <a:lnTo>
                        <a:pt x="214" y="226"/>
                      </a:lnTo>
                      <a:lnTo>
                        <a:pt x="0" y="0"/>
                      </a:lnTo>
                      <a:close/>
                    </a:path>
                  </a:pathLst>
                </a:custGeom>
                <a:solidFill>
                  <a:srgbClr val="F0991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2608" name="Group 32">
                <a:extLst>
                  <a:ext uri="{FF2B5EF4-FFF2-40B4-BE49-F238E27FC236}">
                    <a16:creationId xmlns:a16="http://schemas.microsoft.com/office/drawing/2014/main" id="{FB92C188-3035-45DF-BB31-2685A6049F8D}"/>
                  </a:ext>
                </a:extLst>
              </p:cNvPr>
              <p:cNvGrpSpPr>
                <a:grpSpLocks/>
              </p:cNvGrpSpPr>
              <p:nvPr/>
            </p:nvGrpSpPr>
            <p:grpSpPr bwMode="auto">
              <a:xfrm>
                <a:off x="2564" y="2280"/>
                <a:ext cx="1288" cy="1272"/>
                <a:chOff x="2564" y="2280"/>
                <a:chExt cx="1288" cy="1272"/>
              </a:xfrm>
            </p:grpSpPr>
            <p:sp>
              <p:nvSpPr>
                <p:cNvPr id="22609" name="Freeform 33">
                  <a:extLst>
                    <a:ext uri="{FF2B5EF4-FFF2-40B4-BE49-F238E27FC236}">
                      <a16:creationId xmlns:a16="http://schemas.microsoft.com/office/drawing/2014/main" id="{A88D3D87-FB4D-4D45-A065-A1B82B4B0CD3}"/>
                    </a:ext>
                  </a:extLst>
                </p:cNvPr>
                <p:cNvSpPr>
                  <a:spLocks/>
                </p:cNvSpPr>
                <p:nvPr/>
              </p:nvSpPr>
              <p:spPr bwMode="auto">
                <a:xfrm>
                  <a:off x="2962" y="2784"/>
                  <a:ext cx="464" cy="150"/>
                </a:xfrm>
                <a:custGeom>
                  <a:avLst/>
                  <a:gdLst>
                    <a:gd name="T0" fmla="*/ 14 w 464"/>
                    <a:gd name="T1" fmla="*/ 0 h 150"/>
                    <a:gd name="T2" fmla="*/ 302 w 464"/>
                    <a:gd name="T3" fmla="*/ 0 h 150"/>
                    <a:gd name="T4" fmla="*/ 464 w 464"/>
                    <a:gd name="T5" fmla="*/ 150 h 150"/>
                    <a:gd name="T6" fmla="*/ 146 w 464"/>
                    <a:gd name="T7" fmla="*/ 150 h 150"/>
                    <a:gd name="T8" fmla="*/ 0 w 464"/>
                    <a:gd name="T9" fmla="*/ 0 h 150"/>
                    <a:gd name="T10" fmla="*/ 14 w 464"/>
                    <a:gd name="T11" fmla="*/ 0 h 1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64" h="150">
                      <a:moveTo>
                        <a:pt x="14" y="0"/>
                      </a:moveTo>
                      <a:lnTo>
                        <a:pt x="302" y="0"/>
                      </a:lnTo>
                      <a:lnTo>
                        <a:pt x="464" y="150"/>
                      </a:lnTo>
                      <a:lnTo>
                        <a:pt x="146" y="150"/>
                      </a:lnTo>
                      <a:lnTo>
                        <a:pt x="0" y="0"/>
                      </a:lnTo>
                      <a:lnTo>
                        <a:pt x="14" y="0"/>
                      </a:lnTo>
                      <a:close/>
                    </a:path>
                  </a:pathLst>
                </a:custGeom>
                <a:solidFill>
                  <a:srgbClr val="F0991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10" name="Freeform 34">
                  <a:extLst>
                    <a:ext uri="{FF2B5EF4-FFF2-40B4-BE49-F238E27FC236}">
                      <a16:creationId xmlns:a16="http://schemas.microsoft.com/office/drawing/2014/main" id="{127A2105-4F20-4712-B0F5-3A4C53126FFD}"/>
                    </a:ext>
                  </a:extLst>
                </p:cNvPr>
                <p:cNvSpPr>
                  <a:spLocks/>
                </p:cNvSpPr>
                <p:nvPr/>
              </p:nvSpPr>
              <p:spPr bwMode="auto">
                <a:xfrm>
                  <a:off x="3242" y="3066"/>
                  <a:ext cx="546" cy="226"/>
                </a:xfrm>
                <a:custGeom>
                  <a:avLst/>
                  <a:gdLst>
                    <a:gd name="T0" fmla="*/ 0 w 546"/>
                    <a:gd name="T1" fmla="*/ 0 h 226"/>
                    <a:gd name="T2" fmla="*/ 320 w 546"/>
                    <a:gd name="T3" fmla="*/ 0 h 226"/>
                    <a:gd name="T4" fmla="*/ 546 w 546"/>
                    <a:gd name="T5" fmla="*/ 224 h 226"/>
                    <a:gd name="T6" fmla="*/ 224 w 546"/>
                    <a:gd name="T7" fmla="*/ 226 h 226"/>
                    <a:gd name="T8" fmla="*/ 0 w 546"/>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6" h="226">
                      <a:moveTo>
                        <a:pt x="0" y="0"/>
                      </a:moveTo>
                      <a:lnTo>
                        <a:pt x="320" y="0"/>
                      </a:lnTo>
                      <a:lnTo>
                        <a:pt x="546" y="224"/>
                      </a:lnTo>
                      <a:lnTo>
                        <a:pt x="224" y="226"/>
                      </a:lnTo>
                      <a:lnTo>
                        <a:pt x="0" y="0"/>
                      </a:lnTo>
                      <a:close/>
                    </a:path>
                  </a:pathLst>
                </a:custGeom>
                <a:solidFill>
                  <a:srgbClr val="F0991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11" name="Freeform 35">
                  <a:extLst>
                    <a:ext uri="{FF2B5EF4-FFF2-40B4-BE49-F238E27FC236}">
                      <a16:creationId xmlns:a16="http://schemas.microsoft.com/office/drawing/2014/main" id="{5FC2E8A4-D7FE-4BC5-A2CC-06C8BA771187}"/>
                    </a:ext>
                  </a:extLst>
                </p:cNvPr>
                <p:cNvSpPr>
                  <a:spLocks/>
                </p:cNvSpPr>
                <p:nvPr/>
              </p:nvSpPr>
              <p:spPr bwMode="auto">
                <a:xfrm>
                  <a:off x="3106" y="2932"/>
                  <a:ext cx="458" cy="134"/>
                </a:xfrm>
                <a:custGeom>
                  <a:avLst/>
                  <a:gdLst>
                    <a:gd name="T0" fmla="*/ 0 w 458"/>
                    <a:gd name="T1" fmla="*/ 0 h 134"/>
                    <a:gd name="T2" fmla="*/ 320 w 458"/>
                    <a:gd name="T3" fmla="*/ 2 h 134"/>
                    <a:gd name="T4" fmla="*/ 458 w 458"/>
                    <a:gd name="T5" fmla="*/ 134 h 134"/>
                    <a:gd name="T6" fmla="*/ 136 w 458"/>
                    <a:gd name="T7" fmla="*/ 132 h 134"/>
                    <a:gd name="T8" fmla="*/ 0 w 458"/>
                    <a:gd name="T9" fmla="*/ 0 h 1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8" h="134">
                      <a:moveTo>
                        <a:pt x="0" y="0"/>
                      </a:moveTo>
                      <a:lnTo>
                        <a:pt x="320" y="2"/>
                      </a:lnTo>
                      <a:lnTo>
                        <a:pt x="458" y="134"/>
                      </a:lnTo>
                      <a:lnTo>
                        <a:pt x="136" y="132"/>
                      </a:lnTo>
                      <a:lnTo>
                        <a:pt x="0" y="0"/>
                      </a:lnTo>
                      <a:close/>
                    </a:path>
                  </a:pathLst>
                </a:custGeom>
                <a:solidFill>
                  <a:srgbClr val="CDF57D"/>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12" name="Freeform 36">
                  <a:extLst>
                    <a:ext uri="{FF2B5EF4-FFF2-40B4-BE49-F238E27FC236}">
                      <a16:creationId xmlns:a16="http://schemas.microsoft.com/office/drawing/2014/main" id="{AEBE06D5-CD50-4453-9A5F-126EBEB31C6B}"/>
                    </a:ext>
                  </a:extLst>
                </p:cNvPr>
                <p:cNvSpPr>
                  <a:spLocks/>
                </p:cNvSpPr>
                <p:nvPr/>
              </p:nvSpPr>
              <p:spPr bwMode="auto">
                <a:xfrm>
                  <a:off x="3466" y="3292"/>
                  <a:ext cx="386" cy="260"/>
                </a:xfrm>
                <a:custGeom>
                  <a:avLst/>
                  <a:gdLst>
                    <a:gd name="T0" fmla="*/ 0 w 386"/>
                    <a:gd name="T1" fmla="*/ 0 h 260"/>
                    <a:gd name="T2" fmla="*/ 324 w 386"/>
                    <a:gd name="T3" fmla="*/ 0 h 260"/>
                    <a:gd name="T4" fmla="*/ 386 w 386"/>
                    <a:gd name="T5" fmla="*/ 60 h 260"/>
                    <a:gd name="T6" fmla="*/ 360 w 386"/>
                    <a:gd name="T7" fmla="*/ 110 h 260"/>
                    <a:gd name="T8" fmla="*/ 296 w 386"/>
                    <a:gd name="T9" fmla="*/ 224 h 260"/>
                    <a:gd name="T10" fmla="*/ 268 w 386"/>
                    <a:gd name="T11" fmla="*/ 260 h 260"/>
                    <a:gd name="T12" fmla="*/ 0 w 386"/>
                    <a:gd name="T13" fmla="*/ 0 h 2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86" h="260">
                      <a:moveTo>
                        <a:pt x="0" y="0"/>
                      </a:moveTo>
                      <a:lnTo>
                        <a:pt x="324" y="0"/>
                      </a:lnTo>
                      <a:lnTo>
                        <a:pt x="386" y="60"/>
                      </a:lnTo>
                      <a:cubicBezTo>
                        <a:pt x="383" y="79"/>
                        <a:pt x="368" y="92"/>
                        <a:pt x="360" y="110"/>
                      </a:cubicBezTo>
                      <a:cubicBezTo>
                        <a:pt x="342" y="150"/>
                        <a:pt x="327" y="193"/>
                        <a:pt x="296" y="224"/>
                      </a:cubicBezTo>
                      <a:cubicBezTo>
                        <a:pt x="292" y="237"/>
                        <a:pt x="281" y="253"/>
                        <a:pt x="268" y="260"/>
                      </a:cubicBezTo>
                      <a:lnTo>
                        <a:pt x="0" y="0"/>
                      </a:lnTo>
                      <a:close/>
                    </a:path>
                  </a:pathLst>
                </a:custGeom>
                <a:solidFill>
                  <a:srgbClr val="CDF57D"/>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13" name="Freeform 37">
                  <a:extLst>
                    <a:ext uri="{FF2B5EF4-FFF2-40B4-BE49-F238E27FC236}">
                      <a16:creationId xmlns:a16="http://schemas.microsoft.com/office/drawing/2014/main" id="{8921E198-0C2B-4B9B-9E8D-F9CD20390D1F}"/>
                    </a:ext>
                  </a:extLst>
                </p:cNvPr>
                <p:cNvSpPr>
                  <a:spLocks/>
                </p:cNvSpPr>
                <p:nvPr/>
              </p:nvSpPr>
              <p:spPr bwMode="auto">
                <a:xfrm>
                  <a:off x="2564" y="2280"/>
                  <a:ext cx="702" cy="502"/>
                </a:xfrm>
                <a:custGeom>
                  <a:avLst/>
                  <a:gdLst>
                    <a:gd name="T0" fmla="*/ 0 w 702"/>
                    <a:gd name="T1" fmla="*/ 116 h 502"/>
                    <a:gd name="T2" fmla="*/ 22 w 702"/>
                    <a:gd name="T3" fmla="*/ 100 h 502"/>
                    <a:gd name="T4" fmla="*/ 70 w 702"/>
                    <a:gd name="T5" fmla="*/ 74 h 502"/>
                    <a:gd name="T6" fmla="*/ 94 w 702"/>
                    <a:gd name="T7" fmla="*/ 60 h 502"/>
                    <a:gd name="T8" fmla="*/ 106 w 702"/>
                    <a:gd name="T9" fmla="*/ 52 h 502"/>
                    <a:gd name="T10" fmla="*/ 134 w 702"/>
                    <a:gd name="T11" fmla="*/ 38 h 502"/>
                    <a:gd name="T12" fmla="*/ 176 w 702"/>
                    <a:gd name="T13" fmla="*/ 14 h 502"/>
                    <a:gd name="T14" fmla="*/ 200 w 702"/>
                    <a:gd name="T15" fmla="*/ 0 h 502"/>
                    <a:gd name="T16" fmla="*/ 204 w 702"/>
                    <a:gd name="T17" fmla="*/ 0 h 502"/>
                    <a:gd name="T18" fmla="*/ 702 w 702"/>
                    <a:gd name="T19" fmla="*/ 502 h 502"/>
                    <a:gd name="T20" fmla="*/ 394 w 702"/>
                    <a:gd name="T21" fmla="*/ 502 h 502"/>
                    <a:gd name="T22" fmla="*/ 0 w 702"/>
                    <a:gd name="T23" fmla="*/ 116 h 5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02" h="502">
                      <a:moveTo>
                        <a:pt x="0" y="116"/>
                      </a:moveTo>
                      <a:cubicBezTo>
                        <a:pt x="10" y="113"/>
                        <a:pt x="13" y="105"/>
                        <a:pt x="22" y="100"/>
                      </a:cubicBezTo>
                      <a:cubicBezTo>
                        <a:pt x="38" y="92"/>
                        <a:pt x="54" y="83"/>
                        <a:pt x="70" y="74"/>
                      </a:cubicBezTo>
                      <a:cubicBezTo>
                        <a:pt x="78" y="70"/>
                        <a:pt x="86" y="64"/>
                        <a:pt x="94" y="60"/>
                      </a:cubicBezTo>
                      <a:cubicBezTo>
                        <a:pt x="98" y="58"/>
                        <a:pt x="106" y="52"/>
                        <a:pt x="106" y="52"/>
                      </a:cubicBezTo>
                      <a:cubicBezTo>
                        <a:pt x="113" y="41"/>
                        <a:pt x="124" y="44"/>
                        <a:pt x="134" y="38"/>
                      </a:cubicBezTo>
                      <a:cubicBezTo>
                        <a:pt x="148" y="29"/>
                        <a:pt x="162" y="22"/>
                        <a:pt x="176" y="14"/>
                      </a:cubicBezTo>
                      <a:cubicBezTo>
                        <a:pt x="178" y="13"/>
                        <a:pt x="200" y="0"/>
                        <a:pt x="200" y="0"/>
                      </a:cubicBezTo>
                      <a:cubicBezTo>
                        <a:pt x="201" y="0"/>
                        <a:pt x="203" y="0"/>
                        <a:pt x="204" y="0"/>
                      </a:cubicBezTo>
                      <a:lnTo>
                        <a:pt x="702" y="502"/>
                      </a:lnTo>
                      <a:lnTo>
                        <a:pt x="394" y="502"/>
                      </a:lnTo>
                      <a:lnTo>
                        <a:pt x="0" y="116"/>
                      </a:lnTo>
                      <a:close/>
                    </a:path>
                  </a:pathLst>
                </a:custGeom>
                <a:solidFill>
                  <a:srgbClr val="CDF57D"/>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624678" name="Group 38">
            <a:extLst>
              <a:ext uri="{FF2B5EF4-FFF2-40B4-BE49-F238E27FC236}">
                <a16:creationId xmlns:a16="http://schemas.microsoft.com/office/drawing/2014/main" id="{E70F88C3-0E8B-43F7-963B-46597EEF470B}"/>
              </a:ext>
            </a:extLst>
          </p:cNvPr>
          <p:cNvGrpSpPr>
            <a:grpSpLocks/>
          </p:cNvGrpSpPr>
          <p:nvPr/>
        </p:nvGrpSpPr>
        <p:grpSpPr bwMode="auto">
          <a:xfrm>
            <a:off x="5257801" y="1504951"/>
            <a:ext cx="2282825" cy="4543425"/>
            <a:chOff x="2352" y="948"/>
            <a:chExt cx="1438" cy="2862"/>
          </a:xfrm>
        </p:grpSpPr>
        <p:sp>
          <p:nvSpPr>
            <p:cNvPr id="22569" name="Line 39">
              <a:extLst>
                <a:ext uri="{FF2B5EF4-FFF2-40B4-BE49-F238E27FC236}">
                  <a16:creationId xmlns:a16="http://schemas.microsoft.com/office/drawing/2014/main" id="{4B62D593-11A4-4D04-820C-4989692B5BD2}"/>
                </a:ext>
              </a:extLst>
            </p:cNvPr>
            <p:cNvSpPr>
              <a:spLocks noChangeShapeType="1"/>
            </p:cNvSpPr>
            <p:nvPr/>
          </p:nvSpPr>
          <p:spPr bwMode="auto">
            <a:xfrm rot="5400000" flipV="1">
              <a:off x="2523" y="2553"/>
              <a:ext cx="2208" cy="0"/>
            </a:xfrm>
            <a:prstGeom prst="line">
              <a:avLst/>
            </a:prstGeom>
            <a:noFill/>
            <a:ln w="12700">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70" name="Line 40">
              <a:extLst>
                <a:ext uri="{FF2B5EF4-FFF2-40B4-BE49-F238E27FC236}">
                  <a16:creationId xmlns:a16="http://schemas.microsoft.com/office/drawing/2014/main" id="{FBE085CA-94C2-4C4D-8EAF-893245B94000}"/>
                </a:ext>
              </a:extLst>
            </p:cNvPr>
            <p:cNvSpPr>
              <a:spLocks noChangeShapeType="1"/>
            </p:cNvSpPr>
            <p:nvPr/>
          </p:nvSpPr>
          <p:spPr bwMode="auto">
            <a:xfrm rot="5400000">
              <a:off x="2232" y="2628"/>
              <a:ext cx="2352" cy="0"/>
            </a:xfrm>
            <a:prstGeom prst="line">
              <a:avLst/>
            </a:prstGeom>
            <a:noFill/>
            <a:ln w="12700">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71" name="Line 41">
              <a:extLst>
                <a:ext uri="{FF2B5EF4-FFF2-40B4-BE49-F238E27FC236}">
                  <a16:creationId xmlns:a16="http://schemas.microsoft.com/office/drawing/2014/main" id="{24AB7A2C-1A6E-4980-99E7-1CDEAA971348}"/>
                </a:ext>
              </a:extLst>
            </p:cNvPr>
            <p:cNvSpPr>
              <a:spLocks noChangeShapeType="1"/>
            </p:cNvSpPr>
            <p:nvPr/>
          </p:nvSpPr>
          <p:spPr bwMode="auto">
            <a:xfrm rot="16200000" flipH="1">
              <a:off x="1590" y="2607"/>
              <a:ext cx="2349" cy="3"/>
            </a:xfrm>
            <a:prstGeom prst="line">
              <a:avLst/>
            </a:prstGeom>
            <a:noFill/>
            <a:ln w="12700">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72" name="Line 42">
              <a:extLst>
                <a:ext uri="{FF2B5EF4-FFF2-40B4-BE49-F238E27FC236}">
                  <a16:creationId xmlns:a16="http://schemas.microsoft.com/office/drawing/2014/main" id="{77A4A412-F505-4D45-BC31-B3C822D233FF}"/>
                </a:ext>
              </a:extLst>
            </p:cNvPr>
            <p:cNvSpPr>
              <a:spLocks noChangeShapeType="1"/>
            </p:cNvSpPr>
            <p:nvPr/>
          </p:nvSpPr>
          <p:spPr bwMode="auto">
            <a:xfrm rot="5400000" flipV="1">
              <a:off x="1479" y="2577"/>
              <a:ext cx="2256" cy="0"/>
            </a:xfrm>
            <a:prstGeom prst="line">
              <a:avLst/>
            </a:prstGeom>
            <a:noFill/>
            <a:ln w="12700">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73" name="Line 43">
              <a:extLst>
                <a:ext uri="{FF2B5EF4-FFF2-40B4-BE49-F238E27FC236}">
                  <a16:creationId xmlns:a16="http://schemas.microsoft.com/office/drawing/2014/main" id="{C5F2C8DB-BCE3-47FF-A651-CA4890B85A85}"/>
                </a:ext>
              </a:extLst>
            </p:cNvPr>
            <p:cNvSpPr>
              <a:spLocks noChangeShapeType="1"/>
            </p:cNvSpPr>
            <p:nvPr/>
          </p:nvSpPr>
          <p:spPr bwMode="auto">
            <a:xfrm rot="5400000">
              <a:off x="3048" y="744"/>
              <a:ext cx="0" cy="1392"/>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74" name="Rectangle 44">
              <a:extLst>
                <a:ext uri="{FF2B5EF4-FFF2-40B4-BE49-F238E27FC236}">
                  <a16:creationId xmlns:a16="http://schemas.microsoft.com/office/drawing/2014/main" id="{A07D88A9-5BA0-480A-B2BC-F9E388CF336B}"/>
                </a:ext>
              </a:extLst>
            </p:cNvPr>
            <p:cNvSpPr>
              <a:spLocks noChangeArrowheads="1"/>
            </p:cNvSpPr>
            <p:nvPr/>
          </p:nvSpPr>
          <p:spPr bwMode="auto">
            <a:xfrm rot="5400000">
              <a:off x="2447" y="1111"/>
              <a:ext cx="480" cy="153"/>
            </a:xfrm>
            <a:prstGeom prst="rect">
              <a:avLst/>
            </a:prstGeom>
            <a:solidFill>
              <a:srgbClr val="A5EC16"/>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575" name="Rectangle 45">
              <a:extLst>
                <a:ext uri="{FF2B5EF4-FFF2-40B4-BE49-F238E27FC236}">
                  <a16:creationId xmlns:a16="http://schemas.microsoft.com/office/drawing/2014/main" id="{D7F450BC-3911-4E70-87CB-6CB9851D6D41}"/>
                </a:ext>
              </a:extLst>
            </p:cNvPr>
            <p:cNvSpPr>
              <a:spLocks noChangeArrowheads="1"/>
            </p:cNvSpPr>
            <p:nvPr/>
          </p:nvSpPr>
          <p:spPr bwMode="auto">
            <a:xfrm rot="5400000">
              <a:off x="3280" y="1082"/>
              <a:ext cx="480" cy="217"/>
            </a:xfrm>
            <a:prstGeom prst="rect">
              <a:avLst/>
            </a:prstGeom>
            <a:solidFill>
              <a:srgbClr val="A5EC16"/>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2576" name="Group 46">
              <a:extLst>
                <a:ext uri="{FF2B5EF4-FFF2-40B4-BE49-F238E27FC236}">
                  <a16:creationId xmlns:a16="http://schemas.microsoft.com/office/drawing/2014/main" id="{3242FE0C-AD3E-4337-BB4F-F019288934B5}"/>
                </a:ext>
              </a:extLst>
            </p:cNvPr>
            <p:cNvGrpSpPr>
              <a:grpSpLocks/>
            </p:cNvGrpSpPr>
            <p:nvPr/>
          </p:nvGrpSpPr>
          <p:grpSpPr bwMode="auto">
            <a:xfrm>
              <a:off x="2514" y="2280"/>
              <a:ext cx="1276" cy="1530"/>
              <a:chOff x="2514" y="2274"/>
              <a:chExt cx="1276" cy="1530"/>
            </a:xfrm>
          </p:grpSpPr>
          <p:sp>
            <p:nvSpPr>
              <p:cNvPr id="22577" name="Freeform 47">
                <a:extLst>
                  <a:ext uri="{FF2B5EF4-FFF2-40B4-BE49-F238E27FC236}">
                    <a16:creationId xmlns:a16="http://schemas.microsoft.com/office/drawing/2014/main" id="{8D94D288-13A2-437F-B7C0-DE68EE3EAF83}"/>
                  </a:ext>
                </a:extLst>
              </p:cNvPr>
              <p:cNvSpPr>
                <a:spLocks/>
              </p:cNvSpPr>
              <p:nvPr/>
            </p:nvSpPr>
            <p:spPr bwMode="auto">
              <a:xfrm>
                <a:off x="3424" y="2934"/>
                <a:ext cx="200" cy="132"/>
              </a:xfrm>
              <a:custGeom>
                <a:avLst/>
                <a:gdLst>
                  <a:gd name="T0" fmla="*/ 0 w 200"/>
                  <a:gd name="T1" fmla="*/ 0 h 132"/>
                  <a:gd name="T2" fmla="*/ 200 w 200"/>
                  <a:gd name="T3" fmla="*/ 4 h 132"/>
                  <a:gd name="T4" fmla="*/ 200 w 200"/>
                  <a:gd name="T5" fmla="*/ 132 h 132"/>
                  <a:gd name="T6" fmla="*/ 140 w 200"/>
                  <a:gd name="T7" fmla="*/ 132 h 132"/>
                  <a:gd name="T8" fmla="*/ 0 w 200"/>
                  <a:gd name="T9" fmla="*/ 0 h 1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0" h="132">
                    <a:moveTo>
                      <a:pt x="0" y="0"/>
                    </a:moveTo>
                    <a:lnTo>
                      <a:pt x="200" y="4"/>
                    </a:lnTo>
                    <a:lnTo>
                      <a:pt x="200" y="132"/>
                    </a:lnTo>
                    <a:lnTo>
                      <a:pt x="140" y="132"/>
                    </a:lnTo>
                    <a:lnTo>
                      <a:pt x="0" y="0"/>
                    </a:lnTo>
                    <a:close/>
                  </a:path>
                </a:pathLst>
              </a:custGeom>
              <a:solidFill>
                <a:srgbClr val="CDF57D"/>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2578" name="Group 48">
                <a:extLst>
                  <a:ext uri="{FF2B5EF4-FFF2-40B4-BE49-F238E27FC236}">
                    <a16:creationId xmlns:a16="http://schemas.microsoft.com/office/drawing/2014/main" id="{7A408157-EBA6-40F8-AD9A-C95A6CC1B669}"/>
                  </a:ext>
                </a:extLst>
              </p:cNvPr>
              <p:cNvGrpSpPr>
                <a:grpSpLocks/>
              </p:cNvGrpSpPr>
              <p:nvPr/>
            </p:nvGrpSpPr>
            <p:grpSpPr bwMode="auto">
              <a:xfrm>
                <a:off x="2514" y="2274"/>
                <a:ext cx="1276" cy="1530"/>
                <a:chOff x="2514" y="2274"/>
                <a:chExt cx="1276" cy="1530"/>
              </a:xfrm>
            </p:grpSpPr>
            <p:sp>
              <p:nvSpPr>
                <p:cNvPr id="22579" name="Freeform 49">
                  <a:extLst>
                    <a:ext uri="{FF2B5EF4-FFF2-40B4-BE49-F238E27FC236}">
                      <a16:creationId xmlns:a16="http://schemas.microsoft.com/office/drawing/2014/main" id="{2582E97C-3799-4ED0-98C3-8A9F32539D37}"/>
                    </a:ext>
                  </a:extLst>
                </p:cNvPr>
                <p:cNvSpPr>
                  <a:spLocks/>
                </p:cNvSpPr>
                <p:nvPr/>
              </p:nvSpPr>
              <p:spPr bwMode="auto">
                <a:xfrm>
                  <a:off x="3406" y="2274"/>
                  <a:ext cx="226" cy="662"/>
                </a:xfrm>
                <a:custGeom>
                  <a:avLst/>
                  <a:gdLst>
                    <a:gd name="T0" fmla="*/ 4 w 226"/>
                    <a:gd name="T1" fmla="*/ 0 h 662"/>
                    <a:gd name="T2" fmla="*/ 40 w 226"/>
                    <a:gd name="T3" fmla="*/ 26 h 662"/>
                    <a:gd name="T4" fmla="*/ 64 w 226"/>
                    <a:gd name="T5" fmla="*/ 38 h 662"/>
                    <a:gd name="T6" fmla="*/ 120 w 226"/>
                    <a:gd name="T7" fmla="*/ 68 h 662"/>
                    <a:gd name="T8" fmla="*/ 136 w 226"/>
                    <a:gd name="T9" fmla="*/ 82 h 662"/>
                    <a:gd name="T10" fmla="*/ 178 w 226"/>
                    <a:gd name="T11" fmla="*/ 106 h 662"/>
                    <a:gd name="T12" fmla="*/ 226 w 226"/>
                    <a:gd name="T13" fmla="*/ 136 h 662"/>
                    <a:gd name="T14" fmla="*/ 220 w 226"/>
                    <a:gd name="T15" fmla="*/ 138 h 662"/>
                    <a:gd name="T16" fmla="*/ 220 w 226"/>
                    <a:gd name="T17" fmla="*/ 662 h 662"/>
                    <a:gd name="T18" fmla="*/ 22 w 226"/>
                    <a:gd name="T19" fmla="*/ 662 h 662"/>
                    <a:gd name="T20" fmla="*/ 0 w 226"/>
                    <a:gd name="T21" fmla="*/ 638 h 662"/>
                    <a:gd name="T22" fmla="*/ 4 w 226"/>
                    <a:gd name="T23" fmla="*/ 0 h 66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6" h="662">
                      <a:moveTo>
                        <a:pt x="4" y="0"/>
                      </a:moveTo>
                      <a:cubicBezTo>
                        <a:pt x="23" y="4"/>
                        <a:pt x="26" y="15"/>
                        <a:pt x="40" y="26"/>
                      </a:cubicBezTo>
                      <a:cubicBezTo>
                        <a:pt x="46" y="31"/>
                        <a:pt x="56" y="34"/>
                        <a:pt x="64" y="38"/>
                      </a:cubicBezTo>
                      <a:cubicBezTo>
                        <a:pt x="85" y="49"/>
                        <a:pt x="95" y="65"/>
                        <a:pt x="120" y="68"/>
                      </a:cubicBezTo>
                      <a:cubicBezTo>
                        <a:pt x="129" y="71"/>
                        <a:pt x="129" y="77"/>
                        <a:pt x="136" y="82"/>
                      </a:cubicBezTo>
                      <a:cubicBezTo>
                        <a:pt x="148" y="92"/>
                        <a:pt x="164" y="98"/>
                        <a:pt x="178" y="106"/>
                      </a:cubicBezTo>
                      <a:cubicBezTo>
                        <a:pt x="195" y="116"/>
                        <a:pt x="207" y="130"/>
                        <a:pt x="226" y="136"/>
                      </a:cubicBezTo>
                      <a:cubicBezTo>
                        <a:pt x="224" y="137"/>
                        <a:pt x="220" y="138"/>
                        <a:pt x="220" y="138"/>
                      </a:cubicBezTo>
                      <a:lnTo>
                        <a:pt x="220" y="662"/>
                      </a:lnTo>
                      <a:lnTo>
                        <a:pt x="22" y="662"/>
                      </a:lnTo>
                      <a:lnTo>
                        <a:pt x="0" y="638"/>
                      </a:lnTo>
                      <a:lnTo>
                        <a:pt x="4" y="0"/>
                      </a:lnTo>
                      <a:close/>
                    </a:path>
                  </a:pathLst>
                </a:custGeom>
                <a:solidFill>
                  <a:srgbClr val="CDF57D"/>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80" name="Freeform 50">
                  <a:extLst>
                    <a:ext uri="{FF2B5EF4-FFF2-40B4-BE49-F238E27FC236}">
                      <a16:creationId xmlns:a16="http://schemas.microsoft.com/office/drawing/2014/main" id="{A83537D3-AB42-42DF-9942-F4681B665757}"/>
                    </a:ext>
                  </a:extLst>
                </p:cNvPr>
                <p:cNvSpPr>
                  <a:spLocks/>
                </p:cNvSpPr>
                <p:nvPr/>
              </p:nvSpPr>
              <p:spPr bwMode="auto">
                <a:xfrm>
                  <a:off x="3406" y="2912"/>
                  <a:ext cx="26" cy="24"/>
                </a:xfrm>
                <a:custGeom>
                  <a:avLst/>
                  <a:gdLst>
                    <a:gd name="T0" fmla="*/ 0 w 26"/>
                    <a:gd name="T1" fmla="*/ 0 h 24"/>
                    <a:gd name="T2" fmla="*/ 26 w 26"/>
                    <a:gd name="T3" fmla="*/ 24 h 24"/>
                    <a:gd name="T4" fmla="*/ 0 w 26"/>
                    <a:gd name="T5" fmla="*/ 24 h 24"/>
                    <a:gd name="T6" fmla="*/ 0 w 26"/>
                    <a:gd name="T7" fmla="*/ 0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4">
                      <a:moveTo>
                        <a:pt x="0" y="0"/>
                      </a:moveTo>
                      <a:lnTo>
                        <a:pt x="26" y="24"/>
                      </a:lnTo>
                      <a:lnTo>
                        <a:pt x="0" y="24"/>
                      </a:lnTo>
                      <a:lnTo>
                        <a:pt x="0" y="0"/>
                      </a:lnTo>
                      <a:close/>
                    </a:path>
                  </a:pathLst>
                </a:cu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81" name="Freeform 51">
                  <a:extLst>
                    <a:ext uri="{FF2B5EF4-FFF2-40B4-BE49-F238E27FC236}">
                      <a16:creationId xmlns:a16="http://schemas.microsoft.com/office/drawing/2014/main" id="{692850EF-1F39-442E-A1CB-12669DDB230A}"/>
                    </a:ext>
                  </a:extLst>
                </p:cNvPr>
                <p:cNvSpPr>
                  <a:spLocks/>
                </p:cNvSpPr>
                <p:nvPr/>
              </p:nvSpPr>
              <p:spPr bwMode="auto">
                <a:xfrm>
                  <a:off x="3404" y="3066"/>
                  <a:ext cx="224" cy="224"/>
                </a:xfrm>
                <a:custGeom>
                  <a:avLst/>
                  <a:gdLst>
                    <a:gd name="T0" fmla="*/ 0 w 224"/>
                    <a:gd name="T1" fmla="*/ 0 h 224"/>
                    <a:gd name="T2" fmla="*/ 158 w 224"/>
                    <a:gd name="T3" fmla="*/ 0 h 224"/>
                    <a:gd name="T4" fmla="*/ 224 w 224"/>
                    <a:gd name="T5" fmla="*/ 66 h 224"/>
                    <a:gd name="T6" fmla="*/ 224 w 224"/>
                    <a:gd name="T7" fmla="*/ 224 h 224"/>
                    <a:gd name="T8" fmla="*/ 58 w 224"/>
                    <a:gd name="T9" fmla="*/ 224 h 224"/>
                    <a:gd name="T10" fmla="*/ 4 w 224"/>
                    <a:gd name="T11" fmla="*/ 162 h 224"/>
                    <a:gd name="T12" fmla="*/ 0 w 224"/>
                    <a:gd name="T13" fmla="*/ 0 h 2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4" h="224">
                      <a:moveTo>
                        <a:pt x="0" y="0"/>
                      </a:moveTo>
                      <a:lnTo>
                        <a:pt x="158" y="0"/>
                      </a:lnTo>
                      <a:lnTo>
                        <a:pt x="224" y="66"/>
                      </a:lnTo>
                      <a:lnTo>
                        <a:pt x="224" y="224"/>
                      </a:lnTo>
                      <a:lnTo>
                        <a:pt x="58" y="224"/>
                      </a:lnTo>
                      <a:lnTo>
                        <a:pt x="4" y="162"/>
                      </a:lnTo>
                      <a:lnTo>
                        <a:pt x="0" y="0"/>
                      </a:lnTo>
                      <a:close/>
                    </a:path>
                  </a:pathLst>
                </a:cu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82" name="Freeform 52">
                  <a:extLst>
                    <a:ext uri="{FF2B5EF4-FFF2-40B4-BE49-F238E27FC236}">
                      <a16:creationId xmlns:a16="http://schemas.microsoft.com/office/drawing/2014/main" id="{5E9E2911-85E5-4EF1-B075-4BA7E493D2DC}"/>
                    </a:ext>
                  </a:extLst>
                </p:cNvPr>
                <p:cNvSpPr>
                  <a:spLocks/>
                </p:cNvSpPr>
                <p:nvPr/>
              </p:nvSpPr>
              <p:spPr bwMode="auto">
                <a:xfrm>
                  <a:off x="3402" y="3230"/>
                  <a:ext cx="64" cy="62"/>
                </a:xfrm>
                <a:custGeom>
                  <a:avLst/>
                  <a:gdLst>
                    <a:gd name="T0" fmla="*/ 6 w 64"/>
                    <a:gd name="T1" fmla="*/ 0 h 62"/>
                    <a:gd name="T2" fmla="*/ 64 w 64"/>
                    <a:gd name="T3" fmla="*/ 62 h 62"/>
                    <a:gd name="T4" fmla="*/ 0 w 64"/>
                    <a:gd name="T5" fmla="*/ 62 h 62"/>
                    <a:gd name="T6" fmla="*/ 6 w 64"/>
                    <a:gd name="T7" fmla="*/ 0 h 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4" h="62">
                      <a:moveTo>
                        <a:pt x="6" y="0"/>
                      </a:moveTo>
                      <a:lnTo>
                        <a:pt x="64" y="62"/>
                      </a:lnTo>
                      <a:lnTo>
                        <a:pt x="0" y="62"/>
                      </a:lnTo>
                      <a:lnTo>
                        <a:pt x="6" y="0"/>
                      </a:lnTo>
                      <a:close/>
                    </a:path>
                  </a:pathLst>
                </a:custGeom>
                <a:solidFill>
                  <a:srgbClr val="F0991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83" name="Freeform 53">
                  <a:extLst>
                    <a:ext uri="{FF2B5EF4-FFF2-40B4-BE49-F238E27FC236}">
                      <a16:creationId xmlns:a16="http://schemas.microsoft.com/office/drawing/2014/main" id="{2872BAE2-2193-4CD5-A620-F0B8FF1785A1}"/>
                    </a:ext>
                  </a:extLst>
                </p:cNvPr>
                <p:cNvSpPr>
                  <a:spLocks/>
                </p:cNvSpPr>
                <p:nvPr/>
              </p:nvSpPr>
              <p:spPr bwMode="auto">
                <a:xfrm>
                  <a:off x="3406" y="3288"/>
                  <a:ext cx="222" cy="512"/>
                </a:xfrm>
                <a:custGeom>
                  <a:avLst/>
                  <a:gdLst>
                    <a:gd name="T0" fmla="*/ 0 w 222"/>
                    <a:gd name="T1" fmla="*/ 2 h 512"/>
                    <a:gd name="T2" fmla="*/ 58 w 222"/>
                    <a:gd name="T3" fmla="*/ 0 h 512"/>
                    <a:gd name="T4" fmla="*/ 222 w 222"/>
                    <a:gd name="T5" fmla="*/ 158 h 512"/>
                    <a:gd name="T6" fmla="*/ 222 w 222"/>
                    <a:gd name="T7" fmla="*/ 378 h 512"/>
                    <a:gd name="T8" fmla="*/ 166 w 222"/>
                    <a:gd name="T9" fmla="*/ 418 h 512"/>
                    <a:gd name="T10" fmla="*/ 90 w 222"/>
                    <a:gd name="T11" fmla="*/ 468 h 512"/>
                    <a:gd name="T12" fmla="*/ 2 w 222"/>
                    <a:gd name="T13" fmla="*/ 512 h 512"/>
                    <a:gd name="T14" fmla="*/ 0 w 222"/>
                    <a:gd name="T15" fmla="*/ 2 h 5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22" h="512">
                      <a:moveTo>
                        <a:pt x="0" y="2"/>
                      </a:moveTo>
                      <a:lnTo>
                        <a:pt x="58" y="0"/>
                      </a:lnTo>
                      <a:lnTo>
                        <a:pt x="222" y="158"/>
                      </a:lnTo>
                      <a:lnTo>
                        <a:pt x="222" y="378"/>
                      </a:lnTo>
                      <a:lnTo>
                        <a:pt x="166" y="418"/>
                      </a:lnTo>
                      <a:lnTo>
                        <a:pt x="90" y="468"/>
                      </a:lnTo>
                      <a:lnTo>
                        <a:pt x="2" y="512"/>
                      </a:lnTo>
                      <a:lnTo>
                        <a:pt x="0" y="2"/>
                      </a:lnTo>
                      <a:close/>
                    </a:path>
                  </a:pathLst>
                </a:custGeom>
                <a:solidFill>
                  <a:srgbClr val="CDF57D"/>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84" name="Freeform 54">
                  <a:extLst>
                    <a:ext uri="{FF2B5EF4-FFF2-40B4-BE49-F238E27FC236}">
                      <a16:creationId xmlns:a16="http://schemas.microsoft.com/office/drawing/2014/main" id="{A675DE8E-19B6-419C-A686-A8A1FD6D9605}"/>
                    </a:ext>
                  </a:extLst>
                </p:cNvPr>
                <p:cNvSpPr>
                  <a:spLocks/>
                </p:cNvSpPr>
                <p:nvPr/>
              </p:nvSpPr>
              <p:spPr bwMode="auto">
                <a:xfrm>
                  <a:off x="3468" y="3288"/>
                  <a:ext cx="158" cy="154"/>
                </a:xfrm>
                <a:custGeom>
                  <a:avLst/>
                  <a:gdLst>
                    <a:gd name="T0" fmla="*/ 0 w 158"/>
                    <a:gd name="T1" fmla="*/ 0 h 154"/>
                    <a:gd name="T2" fmla="*/ 158 w 158"/>
                    <a:gd name="T3" fmla="*/ 2 h 154"/>
                    <a:gd name="T4" fmla="*/ 158 w 158"/>
                    <a:gd name="T5" fmla="*/ 154 h 154"/>
                    <a:gd name="T6" fmla="*/ 0 w 158"/>
                    <a:gd name="T7" fmla="*/ 0 h 1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8" h="154">
                      <a:moveTo>
                        <a:pt x="0" y="0"/>
                      </a:moveTo>
                      <a:lnTo>
                        <a:pt x="158" y="2"/>
                      </a:lnTo>
                      <a:lnTo>
                        <a:pt x="158" y="154"/>
                      </a:lnTo>
                      <a:lnTo>
                        <a:pt x="0" y="0"/>
                      </a:lnTo>
                      <a:close/>
                    </a:path>
                  </a:pathLst>
                </a:custGeom>
                <a:solidFill>
                  <a:srgbClr val="F0991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85" name="Freeform 55">
                  <a:extLst>
                    <a:ext uri="{FF2B5EF4-FFF2-40B4-BE49-F238E27FC236}">
                      <a16:creationId xmlns:a16="http://schemas.microsoft.com/office/drawing/2014/main" id="{F5185115-6EF5-42EE-AA20-9C7BED1883B2}"/>
                    </a:ext>
                  </a:extLst>
                </p:cNvPr>
                <p:cNvSpPr>
                  <a:spLocks/>
                </p:cNvSpPr>
                <p:nvPr/>
              </p:nvSpPr>
              <p:spPr bwMode="auto">
                <a:xfrm>
                  <a:off x="3242" y="3066"/>
                  <a:ext cx="166" cy="166"/>
                </a:xfrm>
                <a:custGeom>
                  <a:avLst/>
                  <a:gdLst>
                    <a:gd name="T0" fmla="*/ 0 w 166"/>
                    <a:gd name="T1" fmla="*/ 0 h 166"/>
                    <a:gd name="T2" fmla="*/ 162 w 166"/>
                    <a:gd name="T3" fmla="*/ 2 h 166"/>
                    <a:gd name="T4" fmla="*/ 166 w 166"/>
                    <a:gd name="T5" fmla="*/ 166 h 166"/>
                    <a:gd name="T6" fmla="*/ 0 w 166"/>
                    <a:gd name="T7" fmla="*/ 0 h 1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6" h="166">
                      <a:moveTo>
                        <a:pt x="0" y="0"/>
                      </a:moveTo>
                      <a:lnTo>
                        <a:pt x="162" y="2"/>
                      </a:lnTo>
                      <a:lnTo>
                        <a:pt x="166" y="166"/>
                      </a:lnTo>
                      <a:lnTo>
                        <a:pt x="0" y="0"/>
                      </a:lnTo>
                      <a:close/>
                    </a:path>
                  </a:pathLst>
                </a:custGeom>
                <a:solidFill>
                  <a:srgbClr val="F0991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86" name="Freeform 56">
                  <a:extLst>
                    <a:ext uri="{FF2B5EF4-FFF2-40B4-BE49-F238E27FC236}">
                      <a16:creationId xmlns:a16="http://schemas.microsoft.com/office/drawing/2014/main" id="{2CD92D1E-54BA-4781-A6A5-403D1538B773}"/>
                    </a:ext>
                  </a:extLst>
                </p:cNvPr>
                <p:cNvSpPr>
                  <a:spLocks/>
                </p:cNvSpPr>
                <p:nvPr/>
              </p:nvSpPr>
              <p:spPr bwMode="auto">
                <a:xfrm>
                  <a:off x="3406" y="2934"/>
                  <a:ext cx="158" cy="132"/>
                </a:xfrm>
                <a:custGeom>
                  <a:avLst/>
                  <a:gdLst>
                    <a:gd name="T0" fmla="*/ 0 w 158"/>
                    <a:gd name="T1" fmla="*/ 0 h 132"/>
                    <a:gd name="T2" fmla="*/ 22 w 158"/>
                    <a:gd name="T3" fmla="*/ 4 h 132"/>
                    <a:gd name="T4" fmla="*/ 158 w 158"/>
                    <a:gd name="T5" fmla="*/ 132 h 132"/>
                    <a:gd name="T6" fmla="*/ 0 w 158"/>
                    <a:gd name="T7" fmla="*/ 132 h 132"/>
                    <a:gd name="T8" fmla="*/ 0 w 158"/>
                    <a:gd name="T9" fmla="*/ 0 h 1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 h="132">
                      <a:moveTo>
                        <a:pt x="0" y="0"/>
                      </a:moveTo>
                      <a:lnTo>
                        <a:pt x="22" y="4"/>
                      </a:lnTo>
                      <a:lnTo>
                        <a:pt x="158" y="132"/>
                      </a:lnTo>
                      <a:lnTo>
                        <a:pt x="0" y="132"/>
                      </a:lnTo>
                      <a:lnTo>
                        <a:pt x="0" y="0"/>
                      </a:lnTo>
                      <a:close/>
                    </a:path>
                  </a:pathLst>
                </a:custGeom>
                <a:solidFill>
                  <a:srgbClr val="F0991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87" name="Freeform 57">
                  <a:extLst>
                    <a:ext uri="{FF2B5EF4-FFF2-40B4-BE49-F238E27FC236}">
                      <a16:creationId xmlns:a16="http://schemas.microsoft.com/office/drawing/2014/main" id="{535164C3-50B6-44F6-965B-98ACC10AFD8F}"/>
                    </a:ext>
                  </a:extLst>
                </p:cNvPr>
                <p:cNvSpPr>
                  <a:spLocks/>
                </p:cNvSpPr>
                <p:nvPr/>
              </p:nvSpPr>
              <p:spPr bwMode="auto">
                <a:xfrm>
                  <a:off x="3564" y="3066"/>
                  <a:ext cx="62" cy="66"/>
                </a:xfrm>
                <a:custGeom>
                  <a:avLst/>
                  <a:gdLst>
                    <a:gd name="T0" fmla="*/ 0 w 62"/>
                    <a:gd name="T1" fmla="*/ 0 h 66"/>
                    <a:gd name="T2" fmla="*/ 60 w 62"/>
                    <a:gd name="T3" fmla="*/ 2 h 66"/>
                    <a:gd name="T4" fmla="*/ 62 w 62"/>
                    <a:gd name="T5" fmla="*/ 66 h 66"/>
                    <a:gd name="T6" fmla="*/ 0 w 62"/>
                    <a:gd name="T7" fmla="*/ 0 h 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 h="66">
                      <a:moveTo>
                        <a:pt x="0" y="0"/>
                      </a:moveTo>
                      <a:lnTo>
                        <a:pt x="60" y="2"/>
                      </a:lnTo>
                      <a:lnTo>
                        <a:pt x="62" y="66"/>
                      </a:lnTo>
                      <a:lnTo>
                        <a:pt x="0" y="0"/>
                      </a:lnTo>
                      <a:close/>
                    </a:path>
                  </a:pathLst>
                </a:custGeom>
                <a:solidFill>
                  <a:srgbClr val="F0991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88" name="Freeform 58">
                  <a:extLst>
                    <a:ext uri="{FF2B5EF4-FFF2-40B4-BE49-F238E27FC236}">
                      <a16:creationId xmlns:a16="http://schemas.microsoft.com/office/drawing/2014/main" id="{B7DB2B2D-336E-4ACF-B56B-5EA911304481}"/>
                    </a:ext>
                  </a:extLst>
                </p:cNvPr>
                <p:cNvSpPr>
                  <a:spLocks/>
                </p:cNvSpPr>
                <p:nvPr/>
              </p:nvSpPr>
              <p:spPr bwMode="auto">
                <a:xfrm>
                  <a:off x="3626" y="3132"/>
                  <a:ext cx="164" cy="160"/>
                </a:xfrm>
                <a:custGeom>
                  <a:avLst/>
                  <a:gdLst>
                    <a:gd name="T0" fmla="*/ 0 w 164"/>
                    <a:gd name="T1" fmla="*/ 0 h 160"/>
                    <a:gd name="T2" fmla="*/ 164 w 164"/>
                    <a:gd name="T3" fmla="*/ 160 h 160"/>
                    <a:gd name="T4" fmla="*/ 0 w 164"/>
                    <a:gd name="T5" fmla="*/ 158 h 160"/>
                    <a:gd name="T6" fmla="*/ 0 w 164"/>
                    <a:gd name="T7" fmla="*/ 0 h 1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160">
                      <a:moveTo>
                        <a:pt x="0" y="0"/>
                      </a:moveTo>
                      <a:lnTo>
                        <a:pt x="164" y="160"/>
                      </a:lnTo>
                      <a:lnTo>
                        <a:pt x="0" y="158"/>
                      </a:lnTo>
                      <a:lnTo>
                        <a:pt x="0" y="0"/>
                      </a:lnTo>
                      <a:close/>
                    </a:path>
                  </a:pathLst>
                </a:custGeom>
                <a:solidFill>
                  <a:srgbClr val="F0991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2589" name="Group 59">
                  <a:extLst>
                    <a:ext uri="{FF2B5EF4-FFF2-40B4-BE49-F238E27FC236}">
                      <a16:creationId xmlns:a16="http://schemas.microsoft.com/office/drawing/2014/main" id="{769A04E1-51D7-4D29-A525-0D3E4BB79C69}"/>
                    </a:ext>
                  </a:extLst>
                </p:cNvPr>
                <p:cNvGrpSpPr>
                  <a:grpSpLocks/>
                </p:cNvGrpSpPr>
                <p:nvPr/>
              </p:nvGrpSpPr>
              <p:grpSpPr bwMode="auto">
                <a:xfrm>
                  <a:off x="2514" y="2276"/>
                  <a:ext cx="362" cy="1528"/>
                  <a:chOff x="2514" y="2276"/>
                  <a:chExt cx="362" cy="1528"/>
                </a:xfrm>
              </p:grpSpPr>
              <p:sp>
                <p:nvSpPr>
                  <p:cNvPr id="22590" name="Freeform 60">
                    <a:extLst>
                      <a:ext uri="{FF2B5EF4-FFF2-40B4-BE49-F238E27FC236}">
                        <a16:creationId xmlns:a16="http://schemas.microsoft.com/office/drawing/2014/main" id="{B1AA48E6-D4B4-49E3-886B-6B8D387FAFE9}"/>
                      </a:ext>
                    </a:extLst>
                  </p:cNvPr>
                  <p:cNvSpPr>
                    <a:spLocks/>
                  </p:cNvSpPr>
                  <p:nvPr/>
                </p:nvSpPr>
                <p:spPr bwMode="auto">
                  <a:xfrm>
                    <a:off x="2606" y="2780"/>
                    <a:ext cx="160" cy="154"/>
                  </a:xfrm>
                  <a:custGeom>
                    <a:avLst/>
                    <a:gdLst>
                      <a:gd name="T0" fmla="*/ 0 w 160"/>
                      <a:gd name="T1" fmla="*/ 0 h 154"/>
                      <a:gd name="T2" fmla="*/ 124 w 160"/>
                      <a:gd name="T3" fmla="*/ 2 h 154"/>
                      <a:gd name="T4" fmla="*/ 160 w 160"/>
                      <a:gd name="T5" fmla="*/ 42 h 154"/>
                      <a:gd name="T6" fmla="*/ 158 w 160"/>
                      <a:gd name="T7" fmla="*/ 154 h 154"/>
                      <a:gd name="T8" fmla="*/ 46 w 160"/>
                      <a:gd name="T9" fmla="*/ 154 h 154"/>
                      <a:gd name="T10" fmla="*/ 0 w 160"/>
                      <a:gd name="T11" fmla="*/ 102 h 154"/>
                      <a:gd name="T12" fmla="*/ 0 w 160"/>
                      <a:gd name="T13" fmla="*/ 0 h 1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0" h="154">
                        <a:moveTo>
                          <a:pt x="0" y="0"/>
                        </a:moveTo>
                        <a:lnTo>
                          <a:pt x="124" y="2"/>
                        </a:lnTo>
                        <a:lnTo>
                          <a:pt x="160" y="42"/>
                        </a:lnTo>
                        <a:lnTo>
                          <a:pt x="158" y="154"/>
                        </a:lnTo>
                        <a:lnTo>
                          <a:pt x="46" y="154"/>
                        </a:lnTo>
                        <a:lnTo>
                          <a:pt x="0" y="102"/>
                        </a:lnTo>
                        <a:lnTo>
                          <a:pt x="0" y="0"/>
                        </a:lnTo>
                        <a:close/>
                      </a:path>
                    </a:pathLst>
                  </a:cu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91" name="Freeform 61">
                    <a:extLst>
                      <a:ext uri="{FF2B5EF4-FFF2-40B4-BE49-F238E27FC236}">
                        <a16:creationId xmlns:a16="http://schemas.microsoft.com/office/drawing/2014/main" id="{3AF95F40-CC17-497A-911B-9C6FF259BA9D}"/>
                      </a:ext>
                    </a:extLst>
                  </p:cNvPr>
                  <p:cNvSpPr>
                    <a:spLocks/>
                  </p:cNvSpPr>
                  <p:nvPr/>
                </p:nvSpPr>
                <p:spPr bwMode="auto">
                  <a:xfrm>
                    <a:off x="2604" y="2884"/>
                    <a:ext cx="44" cy="50"/>
                  </a:xfrm>
                  <a:custGeom>
                    <a:avLst/>
                    <a:gdLst>
                      <a:gd name="T0" fmla="*/ 0 w 44"/>
                      <a:gd name="T1" fmla="*/ 0 h 50"/>
                      <a:gd name="T2" fmla="*/ 44 w 44"/>
                      <a:gd name="T3" fmla="*/ 50 h 50"/>
                      <a:gd name="T4" fmla="*/ 2 w 44"/>
                      <a:gd name="T5" fmla="*/ 50 h 50"/>
                      <a:gd name="T6" fmla="*/ 0 w 44"/>
                      <a:gd name="T7" fmla="*/ 0 h 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50">
                        <a:moveTo>
                          <a:pt x="0" y="0"/>
                        </a:moveTo>
                        <a:lnTo>
                          <a:pt x="44" y="50"/>
                        </a:lnTo>
                        <a:lnTo>
                          <a:pt x="2" y="50"/>
                        </a:lnTo>
                        <a:lnTo>
                          <a:pt x="0" y="0"/>
                        </a:lnTo>
                        <a:close/>
                      </a:path>
                    </a:pathLst>
                  </a:custGeom>
                  <a:solidFill>
                    <a:srgbClr val="F0991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92" name="Freeform 62">
                    <a:extLst>
                      <a:ext uri="{FF2B5EF4-FFF2-40B4-BE49-F238E27FC236}">
                        <a16:creationId xmlns:a16="http://schemas.microsoft.com/office/drawing/2014/main" id="{581F152E-3C0F-4E49-ACEA-982226A33C67}"/>
                      </a:ext>
                    </a:extLst>
                  </p:cNvPr>
                  <p:cNvSpPr>
                    <a:spLocks/>
                  </p:cNvSpPr>
                  <p:nvPr/>
                </p:nvSpPr>
                <p:spPr bwMode="auto">
                  <a:xfrm>
                    <a:off x="2514" y="2782"/>
                    <a:ext cx="90" cy="102"/>
                  </a:xfrm>
                  <a:custGeom>
                    <a:avLst/>
                    <a:gdLst>
                      <a:gd name="T0" fmla="*/ 0 w 90"/>
                      <a:gd name="T1" fmla="*/ 2 h 102"/>
                      <a:gd name="T2" fmla="*/ 90 w 90"/>
                      <a:gd name="T3" fmla="*/ 0 h 102"/>
                      <a:gd name="T4" fmla="*/ 90 w 90"/>
                      <a:gd name="T5" fmla="*/ 102 h 102"/>
                      <a:gd name="T6" fmla="*/ 0 w 90"/>
                      <a:gd name="T7" fmla="*/ 2 h 10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0" h="102">
                        <a:moveTo>
                          <a:pt x="0" y="2"/>
                        </a:moveTo>
                        <a:lnTo>
                          <a:pt x="90" y="0"/>
                        </a:lnTo>
                        <a:lnTo>
                          <a:pt x="90" y="102"/>
                        </a:lnTo>
                        <a:lnTo>
                          <a:pt x="0" y="2"/>
                        </a:lnTo>
                        <a:close/>
                      </a:path>
                    </a:pathLst>
                  </a:custGeom>
                  <a:solidFill>
                    <a:srgbClr val="F0991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93" name="Freeform 63">
                    <a:extLst>
                      <a:ext uri="{FF2B5EF4-FFF2-40B4-BE49-F238E27FC236}">
                        <a16:creationId xmlns:a16="http://schemas.microsoft.com/office/drawing/2014/main" id="{C9168998-DF99-42DA-AC76-24A5B9F36C61}"/>
                      </a:ext>
                    </a:extLst>
                  </p:cNvPr>
                  <p:cNvSpPr>
                    <a:spLocks/>
                  </p:cNvSpPr>
                  <p:nvPr/>
                </p:nvSpPr>
                <p:spPr bwMode="auto">
                  <a:xfrm>
                    <a:off x="2730" y="2780"/>
                    <a:ext cx="38" cy="40"/>
                  </a:xfrm>
                  <a:custGeom>
                    <a:avLst/>
                    <a:gdLst>
                      <a:gd name="T0" fmla="*/ 0 w 38"/>
                      <a:gd name="T1" fmla="*/ 0 h 40"/>
                      <a:gd name="T2" fmla="*/ 34 w 38"/>
                      <a:gd name="T3" fmla="*/ 2 h 40"/>
                      <a:gd name="T4" fmla="*/ 38 w 38"/>
                      <a:gd name="T5" fmla="*/ 40 h 40"/>
                      <a:gd name="T6" fmla="*/ 0 w 38"/>
                      <a:gd name="T7" fmla="*/ 0 h 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 h="40">
                        <a:moveTo>
                          <a:pt x="0" y="0"/>
                        </a:moveTo>
                        <a:lnTo>
                          <a:pt x="34" y="2"/>
                        </a:lnTo>
                        <a:lnTo>
                          <a:pt x="38" y="40"/>
                        </a:lnTo>
                        <a:lnTo>
                          <a:pt x="0" y="0"/>
                        </a:lnTo>
                        <a:close/>
                      </a:path>
                    </a:pathLst>
                  </a:custGeom>
                  <a:solidFill>
                    <a:srgbClr val="F0991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94" name="Freeform 64">
                    <a:extLst>
                      <a:ext uri="{FF2B5EF4-FFF2-40B4-BE49-F238E27FC236}">
                        <a16:creationId xmlns:a16="http://schemas.microsoft.com/office/drawing/2014/main" id="{B9D6BB40-6EC6-4A4F-A88D-BD3F350966A3}"/>
                      </a:ext>
                    </a:extLst>
                  </p:cNvPr>
                  <p:cNvSpPr>
                    <a:spLocks/>
                  </p:cNvSpPr>
                  <p:nvPr/>
                </p:nvSpPr>
                <p:spPr bwMode="auto">
                  <a:xfrm>
                    <a:off x="2762" y="2822"/>
                    <a:ext cx="114" cy="116"/>
                  </a:xfrm>
                  <a:custGeom>
                    <a:avLst/>
                    <a:gdLst>
                      <a:gd name="T0" fmla="*/ 4 w 114"/>
                      <a:gd name="T1" fmla="*/ 0 h 116"/>
                      <a:gd name="T2" fmla="*/ 114 w 114"/>
                      <a:gd name="T3" fmla="*/ 116 h 116"/>
                      <a:gd name="T4" fmla="*/ 0 w 114"/>
                      <a:gd name="T5" fmla="*/ 110 h 116"/>
                      <a:gd name="T6" fmla="*/ 4 w 114"/>
                      <a:gd name="T7" fmla="*/ 0 h 1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4" h="116">
                        <a:moveTo>
                          <a:pt x="4" y="0"/>
                        </a:moveTo>
                        <a:lnTo>
                          <a:pt x="114" y="116"/>
                        </a:lnTo>
                        <a:lnTo>
                          <a:pt x="0" y="110"/>
                        </a:lnTo>
                        <a:lnTo>
                          <a:pt x="4" y="0"/>
                        </a:lnTo>
                        <a:close/>
                      </a:path>
                    </a:pathLst>
                  </a:custGeom>
                  <a:solidFill>
                    <a:srgbClr val="F0991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95" name="Freeform 65">
                    <a:extLst>
                      <a:ext uri="{FF2B5EF4-FFF2-40B4-BE49-F238E27FC236}">
                        <a16:creationId xmlns:a16="http://schemas.microsoft.com/office/drawing/2014/main" id="{E00BFED3-8A67-4F39-8C9F-80E40B294971}"/>
                      </a:ext>
                    </a:extLst>
                  </p:cNvPr>
                  <p:cNvSpPr>
                    <a:spLocks/>
                  </p:cNvSpPr>
                  <p:nvPr/>
                </p:nvSpPr>
                <p:spPr bwMode="auto">
                  <a:xfrm>
                    <a:off x="2604" y="2930"/>
                    <a:ext cx="162" cy="874"/>
                  </a:xfrm>
                  <a:custGeom>
                    <a:avLst/>
                    <a:gdLst>
                      <a:gd name="T0" fmla="*/ 0 w 162"/>
                      <a:gd name="T1" fmla="*/ 2 h 874"/>
                      <a:gd name="T2" fmla="*/ 44 w 162"/>
                      <a:gd name="T3" fmla="*/ 0 h 874"/>
                      <a:gd name="T4" fmla="*/ 162 w 162"/>
                      <a:gd name="T5" fmla="*/ 120 h 874"/>
                      <a:gd name="T6" fmla="*/ 160 w 162"/>
                      <a:gd name="T7" fmla="*/ 874 h 874"/>
                      <a:gd name="T8" fmla="*/ 100 w 162"/>
                      <a:gd name="T9" fmla="*/ 844 h 874"/>
                      <a:gd name="T10" fmla="*/ 30 w 162"/>
                      <a:gd name="T11" fmla="*/ 802 h 874"/>
                      <a:gd name="T12" fmla="*/ 2 w 162"/>
                      <a:gd name="T13" fmla="*/ 774 h 874"/>
                      <a:gd name="T14" fmla="*/ 0 w 162"/>
                      <a:gd name="T15" fmla="*/ 2 h 8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2" h="874">
                        <a:moveTo>
                          <a:pt x="0" y="2"/>
                        </a:moveTo>
                        <a:lnTo>
                          <a:pt x="44" y="0"/>
                        </a:lnTo>
                        <a:lnTo>
                          <a:pt x="162" y="120"/>
                        </a:lnTo>
                        <a:lnTo>
                          <a:pt x="160" y="874"/>
                        </a:lnTo>
                        <a:lnTo>
                          <a:pt x="100" y="844"/>
                        </a:lnTo>
                        <a:lnTo>
                          <a:pt x="30" y="802"/>
                        </a:lnTo>
                        <a:lnTo>
                          <a:pt x="2" y="774"/>
                        </a:lnTo>
                        <a:lnTo>
                          <a:pt x="0" y="2"/>
                        </a:lnTo>
                        <a:close/>
                      </a:path>
                    </a:pathLst>
                  </a:custGeom>
                  <a:solidFill>
                    <a:srgbClr val="CDF57D"/>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96" name="Freeform 66">
                    <a:extLst>
                      <a:ext uri="{FF2B5EF4-FFF2-40B4-BE49-F238E27FC236}">
                        <a16:creationId xmlns:a16="http://schemas.microsoft.com/office/drawing/2014/main" id="{B460C530-9A85-4455-AD1C-ABE120F07E76}"/>
                      </a:ext>
                    </a:extLst>
                  </p:cNvPr>
                  <p:cNvSpPr>
                    <a:spLocks/>
                  </p:cNvSpPr>
                  <p:nvPr/>
                </p:nvSpPr>
                <p:spPr bwMode="auto">
                  <a:xfrm>
                    <a:off x="2652" y="2932"/>
                    <a:ext cx="114" cy="122"/>
                  </a:xfrm>
                  <a:custGeom>
                    <a:avLst/>
                    <a:gdLst>
                      <a:gd name="T0" fmla="*/ 0 w 114"/>
                      <a:gd name="T1" fmla="*/ 0 h 122"/>
                      <a:gd name="T2" fmla="*/ 110 w 114"/>
                      <a:gd name="T3" fmla="*/ 0 h 122"/>
                      <a:gd name="T4" fmla="*/ 114 w 114"/>
                      <a:gd name="T5" fmla="*/ 122 h 122"/>
                      <a:gd name="T6" fmla="*/ 0 w 114"/>
                      <a:gd name="T7" fmla="*/ 0 h 1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4" h="122">
                        <a:moveTo>
                          <a:pt x="0" y="0"/>
                        </a:moveTo>
                        <a:lnTo>
                          <a:pt x="110" y="0"/>
                        </a:lnTo>
                        <a:lnTo>
                          <a:pt x="114" y="122"/>
                        </a:lnTo>
                        <a:lnTo>
                          <a:pt x="0" y="0"/>
                        </a:lnTo>
                        <a:close/>
                      </a:path>
                    </a:pathLst>
                  </a:custGeom>
                  <a:solidFill>
                    <a:srgbClr val="F0991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97" name="Freeform 67">
                    <a:extLst>
                      <a:ext uri="{FF2B5EF4-FFF2-40B4-BE49-F238E27FC236}">
                        <a16:creationId xmlns:a16="http://schemas.microsoft.com/office/drawing/2014/main" id="{08AA50DE-5C62-4638-B1AE-5F048068B82A}"/>
                      </a:ext>
                    </a:extLst>
                  </p:cNvPr>
                  <p:cNvSpPr>
                    <a:spLocks/>
                  </p:cNvSpPr>
                  <p:nvPr/>
                </p:nvSpPr>
                <p:spPr bwMode="auto">
                  <a:xfrm>
                    <a:off x="2604" y="2660"/>
                    <a:ext cx="126" cy="122"/>
                  </a:xfrm>
                  <a:custGeom>
                    <a:avLst/>
                    <a:gdLst>
                      <a:gd name="T0" fmla="*/ 0 w 126"/>
                      <a:gd name="T1" fmla="*/ 0 h 122"/>
                      <a:gd name="T2" fmla="*/ 126 w 126"/>
                      <a:gd name="T3" fmla="*/ 122 h 122"/>
                      <a:gd name="T4" fmla="*/ 2 w 126"/>
                      <a:gd name="T5" fmla="*/ 120 h 122"/>
                      <a:gd name="T6" fmla="*/ 0 w 126"/>
                      <a:gd name="T7" fmla="*/ 0 h 1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6" h="122">
                        <a:moveTo>
                          <a:pt x="0" y="0"/>
                        </a:moveTo>
                        <a:lnTo>
                          <a:pt x="126" y="122"/>
                        </a:lnTo>
                        <a:lnTo>
                          <a:pt x="2" y="120"/>
                        </a:lnTo>
                        <a:lnTo>
                          <a:pt x="0" y="0"/>
                        </a:lnTo>
                        <a:close/>
                      </a:path>
                    </a:pathLst>
                  </a:custGeom>
                  <a:solidFill>
                    <a:srgbClr val="F0991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98" name="Freeform 68">
                    <a:extLst>
                      <a:ext uri="{FF2B5EF4-FFF2-40B4-BE49-F238E27FC236}">
                        <a16:creationId xmlns:a16="http://schemas.microsoft.com/office/drawing/2014/main" id="{89C7B99C-FF22-472A-925A-D34D3044A998}"/>
                      </a:ext>
                    </a:extLst>
                  </p:cNvPr>
                  <p:cNvSpPr>
                    <a:spLocks/>
                  </p:cNvSpPr>
                  <p:nvPr/>
                </p:nvSpPr>
                <p:spPr bwMode="auto">
                  <a:xfrm>
                    <a:off x="2606" y="2276"/>
                    <a:ext cx="160" cy="504"/>
                  </a:xfrm>
                  <a:custGeom>
                    <a:avLst/>
                    <a:gdLst>
                      <a:gd name="T0" fmla="*/ 0 w 160"/>
                      <a:gd name="T1" fmla="*/ 88 h 504"/>
                      <a:gd name="T2" fmla="*/ 68 w 160"/>
                      <a:gd name="T3" fmla="*/ 44 h 504"/>
                      <a:gd name="T4" fmla="*/ 122 w 160"/>
                      <a:gd name="T5" fmla="*/ 18 h 504"/>
                      <a:gd name="T6" fmla="*/ 158 w 160"/>
                      <a:gd name="T7" fmla="*/ 0 h 504"/>
                      <a:gd name="T8" fmla="*/ 160 w 160"/>
                      <a:gd name="T9" fmla="*/ 504 h 504"/>
                      <a:gd name="T10" fmla="*/ 122 w 160"/>
                      <a:gd name="T11" fmla="*/ 502 h 504"/>
                      <a:gd name="T12" fmla="*/ 2 w 160"/>
                      <a:gd name="T13" fmla="*/ 382 h 504"/>
                      <a:gd name="T14" fmla="*/ 0 w 160"/>
                      <a:gd name="T15" fmla="*/ 88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0" h="504">
                        <a:moveTo>
                          <a:pt x="0" y="88"/>
                        </a:moveTo>
                        <a:lnTo>
                          <a:pt x="68" y="44"/>
                        </a:lnTo>
                        <a:lnTo>
                          <a:pt x="122" y="18"/>
                        </a:lnTo>
                        <a:lnTo>
                          <a:pt x="158" y="0"/>
                        </a:lnTo>
                        <a:lnTo>
                          <a:pt x="160" y="504"/>
                        </a:lnTo>
                        <a:lnTo>
                          <a:pt x="122" y="502"/>
                        </a:lnTo>
                        <a:lnTo>
                          <a:pt x="2" y="382"/>
                        </a:lnTo>
                        <a:lnTo>
                          <a:pt x="0" y="88"/>
                        </a:lnTo>
                        <a:close/>
                      </a:path>
                    </a:pathLst>
                  </a:custGeom>
                  <a:solidFill>
                    <a:srgbClr val="CDF57D"/>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grpSp>
        <p:nvGrpSpPr>
          <p:cNvPr id="624709" name="Group 69">
            <a:extLst>
              <a:ext uri="{FF2B5EF4-FFF2-40B4-BE49-F238E27FC236}">
                <a16:creationId xmlns:a16="http://schemas.microsoft.com/office/drawing/2014/main" id="{7B329443-D94D-43C4-9D32-62845385D6E5}"/>
              </a:ext>
            </a:extLst>
          </p:cNvPr>
          <p:cNvGrpSpPr>
            <a:grpSpLocks/>
          </p:cNvGrpSpPr>
          <p:nvPr/>
        </p:nvGrpSpPr>
        <p:grpSpPr bwMode="auto">
          <a:xfrm>
            <a:off x="5111751" y="1778001"/>
            <a:ext cx="4340225" cy="4359275"/>
            <a:chOff x="2260" y="1120"/>
            <a:chExt cx="2734" cy="2746"/>
          </a:xfrm>
        </p:grpSpPr>
        <p:sp>
          <p:nvSpPr>
            <p:cNvPr id="22538" name="Line 70">
              <a:extLst>
                <a:ext uri="{FF2B5EF4-FFF2-40B4-BE49-F238E27FC236}">
                  <a16:creationId xmlns:a16="http://schemas.microsoft.com/office/drawing/2014/main" id="{0E3595D6-F2F5-45B1-950D-A42D5937FDC4}"/>
                </a:ext>
              </a:extLst>
            </p:cNvPr>
            <p:cNvSpPr>
              <a:spLocks noChangeShapeType="1"/>
            </p:cNvSpPr>
            <p:nvPr/>
          </p:nvSpPr>
          <p:spPr bwMode="auto">
            <a:xfrm flipH="1">
              <a:off x="3024" y="2208"/>
              <a:ext cx="1632" cy="1632"/>
            </a:xfrm>
            <a:prstGeom prst="line">
              <a:avLst/>
            </a:prstGeom>
            <a:noFill/>
            <a:ln w="12700">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39" name="Line 71">
              <a:extLst>
                <a:ext uri="{FF2B5EF4-FFF2-40B4-BE49-F238E27FC236}">
                  <a16:creationId xmlns:a16="http://schemas.microsoft.com/office/drawing/2014/main" id="{3C1BF194-207A-4922-9998-4468591A7087}"/>
                </a:ext>
              </a:extLst>
            </p:cNvPr>
            <p:cNvSpPr>
              <a:spLocks noChangeShapeType="1"/>
            </p:cNvSpPr>
            <p:nvPr/>
          </p:nvSpPr>
          <p:spPr bwMode="auto">
            <a:xfrm flipH="1">
              <a:off x="2751" y="2034"/>
              <a:ext cx="1770" cy="1752"/>
            </a:xfrm>
            <a:prstGeom prst="line">
              <a:avLst/>
            </a:prstGeom>
            <a:noFill/>
            <a:ln w="12700">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40" name="Line 72">
              <a:extLst>
                <a:ext uri="{FF2B5EF4-FFF2-40B4-BE49-F238E27FC236}">
                  <a16:creationId xmlns:a16="http://schemas.microsoft.com/office/drawing/2014/main" id="{B0F69CEA-D151-488E-AC6B-8BFF08C00E80}"/>
                </a:ext>
              </a:extLst>
            </p:cNvPr>
            <p:cNvSpPr>
              <a:spLocks noChangeShapeType="1"/>
            </p:cNvSpPr>
            <p:nvPr/>
          </p:nvSpPr>
          <p:spPr bwMode="auto">
            <a:xfrm flipH="1">
              <a:off x="2325" y="1605"/>
              <a:ext cx="1716" cy="1713"/>
            </a:xfrm>
            <a:prstGeom prst="line">
              <a:avLst/>
            </a:prstGeom>
            <a:noFill/>
            <a:ln w="12700">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41" name="Line 73">
              <a:extLst>
                <a:ext uri="{FF2B5EF4-FFF2-40B4-BE49-F238E27FC236}">
                  <a16:creationId xmlns:a16="http://schemas.microsoft.com/office/drawing/2014/main" id="{E33844E5-F927-48CF-9E14-4A1F2F9133C7}"/>
                </a:ext>
              </a:extLst>
            </p:cNvPr>
            <p:cNvSpPr>
              <a:spLocks noChangeShapeType="1"/>
            </p:cNvSpPr>
            <p:nvPr/>
          </p:nvSpPr>
          <p:spPr bwMode="auto">
            <a:xfrm flipH="1">
              <a:off x="2260" y="1497"/>
              <a:ext cx="1682" cy="1673"/>
            </a:xfrm>
            <a:prstGeom prst="line">
              <a:avLst/>
            </a:prstGeom>
            <a:noFill/>
            <a:ln w="12700">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42" name="Line 74">
              <a:extLst>
                <a:ext uri="{FF2B5EF4-FFF2-40B4-BE49-F238E27FC236}">
                  <a16:creationId xmlns:a16="http://schemas.microsoft.com/office/drawing/2014/main" id="{BCB9DAEF-0268-44B6-B7AC-AE3458492A43}"/>
                </a:ext>
              </a:extLst>
            </p:cNvPr>
            <p:cNvSpPr>
              <a:spLocks noChangeShapeType="1"/>
            </p:cNvSpPr>
            <p:nvPr/>
          </p:nvSpPr>
          <p:spPr bwMode="auto">
            <a:xfrm>
              <a:off x="3840" y="1392"/>
              <a:ext cx="906" cy="912"/>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43" name="Rectangle 75">
              <a:extLst>
                <a:ext uri="{FF2B5EF4-FFF2-40B4-BE49-F238E27FC236}">
                  <a16:creationId xmlns:a16="http://schemas.microsoft.com/office/drawing/2014/main" id="{35208649-249E-4EB9-9840-C35C024C4D0B}"/>
                </a:ext>
              </a:extLst>
            </p:cNvPr>
            <p:cNvSpPr>
              <a:spLocks noChangeArrowheads="1"/>
            </p:cNvSpPr>
            <p:nvPr/>
          </p:nvSpPr>
          <p:spPr bwMode="auto">
            <a:xfrm rot="18857559" flipH="1">
              <a:off x="3929" y="1287"/>
              <a:ext cx="480" cy="146"/>
            </a:xfrm>
            <a:prstGeom prst="rect">
              <a:avLst/>
            </a:prstGeom>
            <a:solidFill>
              <a:srgbClr val="A5EC16"/>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544" name="Rectangle 76">
              <a:extLst>
                <a:ext uri="{FF2B5EF4-FFF2-40B4-BE49-F238E27FC236}">
                  <a16:creationId xmlns:a16="http://schemas.microsoft.com/office/drawing/2014/main" id="{2145E110-C93C-4F44-893A-9CA2B79A2B0A}"/>
                </a:ext>
              </a:extLst>
            </p:cNvPr>
            <p:cNvSpPr>
              <a:spLocks noChangeArrowheads="1"/>
            </p:cNvSpPr>
            <p:nvPr/>
          </p:nvSpPr>
          <p:spPr bwMode="auto">
            <a:xfrm rot="18921424" flipH="1">
              <a:off x="4514" y="1842"/>
              <a:ext cx="480" cy="223"/>
            </a:xfrm>
            <a:prstGeom prst="rect">
              <a:avLst/>
            </a:prstGeom>
            <a:solidFill>
              <a:srgbClr val="A5EC16"/>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2545" name="Group 77">
              <a:extLst>
                <a:ext uri="{FF2B5EF4-FFF2-40B4-BE49-F238E27FC236}">
                  <a16:creationId xmlns:a16="http://schemas.microsoft.com/office/drawing/2014/main" id="{A7046760-F363-4391-89CC-9462BEF20330}"/>
                </a:ext>
              </a:extLst>
            </p:cNvPr>
            <p:cNvGrpSpPr>
              <a:grpSpLocks/>
            </p:cNvGrpSpPr>
            <p:nvPr/>
          </p:nvGrpSpPr>
          <p:grpSpPr bwMode="auto">
            <a:xfrm>
              <a:off x="2266" y="2220"/>
              <a:ext cx="1648" cy="1646"/>
              <a:chOff x="2266" y="2220"/>
              <a:chExt cx="1648" cy="1646"/>
            </a:xfrm>
          </p:grpSpPr>
          <p:grpSp>
            <p:nvGrpSpPr>
              <p:cNvPr id="22546" name="Group 78">
                <a:extLst>
                  <a:ext uri="{FF2B5EF4-FFF2-40B4-BE49-F238E27FC236}">
                    <a16:creationId xmlns:a16="http://schemas.microsoft.com/office/drawing/2014/main" id="{58B2F056-612D-47C3-AAB2-93EE1FA745A8}"/>
                  </a:ext>
                </a:extLst>
              </p:cNvPr>
              <p:cNvGrpSpPr>
                <a:grpSpLocks/>
              </p:cNvGrpSpPr>
              <p:nvPr/>
            </p:nvGrpSpPr>
            <p:grpSpPr bwMode="auto">
              <a:xfrm>
                <a:off x="2744" y="2704"/>
                <a:ext cx="1170" cy="1162"/>
                <a:chOff x="2744" y="2704"/>
                <a:chExt cx="1170" cy="1162"/>
              </a:xfrm>
            </p:grpSpPr>
            <p:sp>
              <p:nvSpPr>
                <p:cNvPr id="22558" name="Freeform 79">
                  <a:extLst>
                    <a:ext uri="{FF2B5EF4-FFF2-40B4-BE49-F238E27FC236}">
                      <a16:creationId xmlns:a16="http://schemas.microsoft.com/office/drawing/2014/main" id="{F756A13C-1915-47F3-9507-ECC5BB49512D}"/>
                    </a:ext>
                  </a:extLst>
                </p:cNvPr>
                <p:cNvSpPr>
                  <a:spLocks/>
                </p:cNvSpPr>
                <p:nvPr/>
              </p:nvSpPr>
              <p:spPr bwMode="auto">
                <a:xfrm>
                  <a:off x="3520" y="2704"/>
                  <a:ext cx="394" cy="476"/>
                </a:xfrm>
                <a:custGeom>
                  <a:avLst/>
                  <a:gdLst>
                    <a:gd name="T0" fmla="*/ 326 w 394"/>
                    <a:gd name="T1" fmla="*/ 0 h 476"/>
                    <a:gd name="T2" fmla="*/ 360 w 394"/>
                    <a:gd name="T3" fmla="*/ 94 h 476"/>
                    <a:gd name="T4" fmla="*/ 376 w 394"/>
                    <a:gd name="T5" fmla="*/ 158 h 476"/>
                    <a:gd name="T6" fmla="*/ 394 w 394"/>
                    <a:gd name="T7" fmla="*/ 250 h 476"/>
                    <a:gd name="T8" fmla="*/ 168 w 394"/>
                    <a:gd name="T9" fmla="*/ 476 h 476"/>
                    <a:gd name="T10" fmla="*/ 120 w 394"/>
                    <a:gd name="T11" fmla="*/ 428 h 476"/>
                    <a:gd name="T12" fmla="*/ 108 w 394"/>
                    <a:gd name="T13" fmla="*/ 416 h 476"/>
                    <a:gd name="T14" fmla="*/ 106 w 394"/>
                    <a:gd name="T15" fmla="*/ 364 h 476"/>
                    <a:gd name="T16" fmla="*/ 44 w 394"/>
                    <a:gd name="T17" fmla="*/ 362 h 476"/>
                    <a:gd name="T18" fmla="*/ 0 w 394"/>
                    <a:gd name="T19" fmla="*/ 318 h 476"/>
                    <a:gd name="T20" fmla="*/ 326 w 394"/>
                    <a:gd name="T21" fmla="*/ 0 h 4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94" h="476">
                      <a:moveTo>
                        <a:pt x="326" y="0"/>
                      </a:moveTo>
                      <a:lnTo>
                        <a:pt x="360" y="94"/>
                      </a:lnTo>
                      <a:lnTo>
                        <a:pt x="376" y="158"/>
                      </a:lnTo>
                      <a:lnTo>
                        <a:pt x="394" y="250"/>
                      </a:lnTo>
                      <a:lnTo>
                        <a:pt x="168" y="476"/>
                      </a:lnTo>
                      <a:lnTo>
                        <a:pt x="120" y="428"/>
                      </a:lnTo>
                      <a:lnTo>
                        <a:pt x="108" y="416"/>
                      </a:lnTo>
                      <a:lnTo>
                        <a:pt x="106" y="364"/>
                      </a:lnTo>
                      <a:lnTo>
                        <a:pt x="44" y="362"/>
                      </a:lnTo>
                      <a:lnTo>
                        <a:pt x="0" y="318"/>
                      </a:lnTo>
                      <a:lnTo>
                        <a:pt x="326" y="0"/>
                      </a:lnTo>
                      <a:close/>
                    </a:path>
                  </a:pathLst>
                </a:custGeom>
                <a:solidFill>
                  <a:srgbClr val="CDF57D"/>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9" name="Freeform 80">
                  <a:extLst>
                    <a:ext uri="{FF2B5EF4-FFF2-40B4-BE49-F238E27FC236}">
                      <a16:creationId xmlns:a16="http://schemas.microsoft.com/office/drawing/2014/main" id="{BFF3DCEE-214F-4452-8CF1-5584693115B6}"/>
                    </a:ext>
                  </a:extLst>
                </p:cNvPr>
                <p:cNvSpPr>
                  <a:spLocks/>
                </p:cNvSpPr>
                <p:nvPr/>
              </p:nvSpPr>
              <p:spPr bwMode="auto">
                <a:xfrm>
                  <a:off x="2744" y="3182"/>
                  <a:ext cx="778" cy="684"/>
                </a:xfrm>
                <a:custGeom>
                  <a:avLst/>
                  <a:gdLst>
                    <a:gd name="T0" fmla="*/ 0 w 778"/>
                    <a:gd name="T1" fmla="*/ 610 h 684"/>
                    <a:gd name="T2" fmla="*/ 616 w 778"/>
                    <a:gd name="T3" fmla="*/ 0 h 684"/>
                    <a:gd name="T4" fmla="*/ 662 w 778"/>
                    <a:gd name="T5" fmla="*/ 44 h 684"/>
                    <a:gd name="T6" fmla="*/ 660 w 778"/>
                    <a:gd name="T7" fmla="*/ 106 h 684"/>
                    <a:gd name="T8" fmla="*/ 724 w 778"/>
                    <a:gd name="T9" fmla="*/ 108 h 684"/>
                    <a:gd name="T10" fmla="*/ 778 w 778"/>
                    <a:gd name="T11" fmla="*/ 162 h 684"/>
                    <a:gd name="T12" fmla="*/ 256 w 778"/>
                    <a:gd name="T13" fmla="*/ 684 h 684"/>
                    <a:gd name="T14" fmla="*/ 164 w 778"/>
                    <a:gd name="T15" fmla="*/ 664 h 684"/>
                    <a:gd name="T16" fmla="*/ 74 w 778"/>
                    <a:gd name="T17" fmla="*/ 640 h 684"/>
                    <a:gd name="T18" fmla="*/ 0 w 778"/>
                    <a:gd name="T19" fmla="*/ 610 h 6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8" h="684">
                      <a:moveTo>
                        <a:pt x="0" y="610"/>
                      </a:moveTo>
                      <a:lnTo>
                        <a:pt x="616" y="0"/>
                      </a:lnTo>
                      <a:lnTo>
                        <a:pt x="662" y="44"/>
                      </a:lnTo>
                      <a:lnTo>
                        <a:pt x="660" y="106"/>
                      </a:lnTo>
                      <a:lnTo>
                        <a:pt x="724" y="108"/>
                      </a:lnTo>
                      <a:lnTo>
                        <a:pt x="778" y="162"/>
                      </a:lnTo>
                      <a:lnTo>
                        <a:pt x="256" y="684"/>
                      </a:lnTo>
                      <a:lnTo>
                        <a:pt x="164" y="664"/>
                      </a:lnTo>
                      <a:lnTo>
                        <a:pt x="74" y="640"/>
                      </a:lnTo>
                      <a:lnTo>
                        <a:pt x="0" y="610"/>
                      </a:lnTo>
                      <a:close/>
                    </a:path>
                  </a:pathLst>
                </a:custGeom>
                <a:solidFill>
                  <a:srgbClr val="CDF57D"/>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0" name="Freeform 81">
                  <a:extLst>
                    <a:ext uri="{FF2B5EF4-FFF2-40B4-BE49-F238E27FC236}">
                      <a16:creationId xmlns:a16="http://schemas.microsoft.com/office/drawing/2014/main" id="{05DFD1FD-6C20-4769-AC64-EC1DC1B8F582}"/>
                    </a:ext>
                  </a:extLst>
                </p:cNvPr>
                <p:cNvSpPr>
                  <a:spLocks/>
                </p:cNvSpPr>
                <p:nvPr/>
              </p:nvSpPr>
              <p:spPr bwMode="auto">
                <a:xfrm>
                  <a:off x="3406" y="3068"/>
                  <a:ext cx="222" cy="224"/>
                </a:xfrm>
                <a:custGeom>
                  <a:avLst/>
                  <a:gdLst>
                    <a:gd name="T0" fmla="*/ 0 w 222"/>
                    <a:gd name="T1" fmla="*/ 70 h 224"/>
                    <a:gd name="T2" fmla="*/ 72 w 222"/>
                    <a:gd name="T3" fmla="*/ 0 h 224"/>
                    <a:gd name="T4" fmla="*/ 154 w 222"/>
                    <a:gd name="T5" fmla="*/ 0 h 224"/>
                    <a:gd name="T6" fmla="*/ 220 w 222"/>
                    <a:gd name="T7" fmla="*/ 66 h 224"/>
                    <a:gd name="T8" fmla="*/ 222 w 222"/>
                    <a:gd name="T9" fmla="*/ 170 h 224"/>
                    <a:gd name="T10" fmla="*/ 162 w 222"/>
                    <a:gd name="T11" fmla="*/ 224 h 224"/>
                    <a:gd name="T12" fmla="*/ 56 w 222"/>
                    <a:gd name="T13" fmla="*/ 220 h 224"/>
                    <a:gd name="T14" fmla="*/ 0 w 222"/>
                    <a:gd name="T15" fmla="*/ 158 h 224"/>
                    <a:gd name="T16" fmla="*/ 0 w 222"/>
                    <a:gd name="T17" fmla="*/ 70 h 2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2" h="224">
                      <a:moveTo>
                        <a:pt x="0" y="70"/>
                      </a:moveTo>
                      <a:lnTo>
                        <a:pt x="72" y="0"/>
                      </a:lnTo>
                      <a:lnTo>
                        <a:pt x="154" y="0"/>
                      </a:lnTo>
                      <a:lnTo>
                        <a:pt x="220" y="66"/>
                      </a:lnTo>
                      <a:lnTo>
                        <a:pt x="222" y="170"/>
                      </a:lnTo>
                      <a:lnTo>
                        <a:pt x="162" y="224"/>
                      </a:lnTo>
                      <a:lnTo>
                        <a:pt x="56" y="220"/>
                      </a:lnTo>
                      <a:lnTo>
                        <a:pt x="0" y="158"/>
                      </a:lnTo>
                      <a:lnTo>
                        <a:pt x="0" y="70"/>
                      </a:lnTo>
                      <a:close/>
                    </a:path>
                  </a:pathLst>
                </a:custGeom>
                <a:solidFill>
                  <a:srgbClr val="DD2B07"/>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1" name="Freeform 82">
                  <a:extLst>
                    <a:ext uri="{FF2B5EF4-FFF2-40B4-BE49-F238E27FC236}">
                      <a16:creationId xmlns:a16="http://schemas.microsoft.com/office/drawing/2014/main" id="{ACAB7E40-AF56-4770-A285-ABB73D1AB774}"/>
                    </a:ext>
                  </a:extLst>
                </p:cNvPr>
                <p:cNvSpPr>
                  <a:spLocks/>
                </p:cNvSpPr>
                <p:nvPr/>
              </p:nvSpPr>
              <p:spPr bwMode="auto">
                <a:xfrm>
                  <a:off x="3364" y="3142"/>
                  <a:ext cx="40" cy="84"/>
                </a:xfrm>
                <a:custGeom>
                  <a:avLst/>
                  <a:gdLst>
                    <a:gd name="T0" fmla="*/ 40 w 40"/>
                    <a:gd name="T1" fmla="*/ 84 h 84"/>
                    <a:gd name="T2" fmla="*/ 38 w 40"/>
                    <a:gd name="T3" fmla="*/ 0 h 84"/>
                    <a:gd name="T4" fmla="*/ 0 w 40"/>
                    <a:gd name="T5" fmla="*/ 40 h 84"/>
                    <a:gd name="T6" fmla="*/ 40 w 40"/>
                    <a:gd name="T7" fmla="*/ 84 h 8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0" h="84">
                      <a:moveTo>
                        <a:pt x="40" y="84"/>
                      </a:moveTo>
                      <a:lnTo>
                        <a:pt x="38" y="0"/>
                      </a:lnTo>
                      <a:lnTo>
                        <a:pt x="0" y="40"/>
                      </a:lnTo>
                      <a:lnTo>
                        <a:pt x="40" y="84"/>
                      </a:lnTo>
                      <a:close/>
                    </a:path>
                  </a:pathLst>
                </a:cu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2" name="Freeform 83">
                  <a:extLst>
                    <a:ext uri="{FF2B5EF4-FFF2-40B4-BE49-F238E27FC236}">
                      <a16:creationId xmlns:a16="http://schemas.microsoft.com/office/drawing/2014/main" id="{31F5CEDC-66D4-4C97-B8E2-863E39E605F2}"/>
                    </a:ext>
                  </a:extLst>
                </p:cNvPr>
                <p:cNvSpPr>
                  <a:spLocks/>
                </p:cNvSpPr>
                <p:nvPr/>
              </p:nvSpPr>
              <p:spPr bwMode="auto">
                <a:xfrm>
                  <a:off x="3404" y="3226"/>
                  <a:ext cx="56" cy="62"/>
                </a:xfrm>
                <a:custGeom>
                  <a:avLst/>
                  <a:gdLst>
                    <a:gd name="T0" fmla="*/ 2 w 56"/>
                    <a:gd name="T1" fmla="*/ 0 h 62"/>
                    <a:gd name="T2" fmla="*/ 56 w 56"/>
                    <a:gd name="T3" fmla="*/ 62 h 62"/>
                    <a:gd name="T4" fmla="*/ 0 w 56"/>
                    <a:gd name="T5" fmla="*/ 62 h 62"/>
                    <a:gd name="T6" fmla="*/ 2 w 56"/>
                    <a:gd name="T7" fmla="*/ 0 h 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6" h="62">
                      <a:moveTo>
                        <a:pt x="2" y="0"/>
                      </a:moveTo>
                      <a:lnTo>
                        <a:pt x="56" y="62"/>
                      </a:lnTo>
                      <a:lnTo>
                        <a:pt x="0" y="62"/>
                      </a:lnTo>
                      <a:lnTo>
                        <a:pt x="2" y="0"/>
                      </a:lnTo>
                      <a:close/>
                    </a:path>
                  </a:pathLst>
                </a:cu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3" name="Freeform 84">
                  <a:extLst>
                    <a:ext uri="{FF2B5EF4-FFF2-40B4-BE49-F238E27FC236}">
                      <a16:creationId xmlns:a16="http://schemas.microsoft.com/office/drawing/2014/main" id="{E9B0F53B-3032-437C-827F-0701CC0B81E7}"/>
                    </a:ext>
                  </a:extLst>
                </p:cNvPr>
                <p:cNvSpPr>
                  <a:spLocks/>
                </p:cNvSpPr>
                <p:nvPr/>
              </p:nvSpPr>
              <p:spPr bwMode="auto">
                <a:xfrm>
                  <a:off x="3460" y="3288"/>
                  <a:ext cx="106" cy="50"/>
                </a:xfrm>
                <a:custGeom>
                  <a:avLst/>
                  <a:gdLst>
                    <a:gd name="T0" fmla="*/ 0 w 106"/>
                    <a:gd name="T1" fmla="*/ 0 h 50"/>
                    <a:gd name="T2" fmla="*/ 106 w 106"/>
                    <a:gd name="T3" fmla="*/ 2 h 50"/>
                    <a:gd name="T4" fmla="*/ 56 w 106"/>
                    <a:gd name="T5" fmla="*/ 50 h 50"/>
                    <a:gd name="T6" fmla="*/ 0 w 106"/>
                    <a:gd name="T7" fmla="*/ 0 h 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50">
                      <a:moveTo>
                        <a:pt x="0" y="0"/>
                      </a:moveTo>
                      <a:lnTo>
                        <a:pt x="106" y="2"/>
                      </a:lnTo>
                      <a:lnTo>
                        <a:pt x="56" y="50"/>
                      </a:lnTo>
                      <a:lnTo>
                        <a:pt x="0" y="0"/>
                      </a:lnTo>
                      <a:close/>
                    </a:path>
                  </a:pathLst>
                </a:cu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4" name="Freeform 85">
                  <a:extLst>
                    <a:ext uri="{FF2B5EF4-FFF2-40B4-BE49-F238E27FC236}">
                      <a16:creationId xmlns:a16="http://schemas.microsoft.com/office/drawing/2014/main" id="{64DB6D78-5290-4DB1-A1E9-0F6949CF16F1}"/>
                    </a:ext>
                  </a:extLst>
                </p:cNvPr>
                <p:cNvSpPr>
                  <a:spLocks/>
                </p:cNvSpPr>
                <p:nvPr/>
              </p:nvSpPr>
              <p:spPr bwMode="auto">
                <a:xfrm>
                  <a:off x="3406" y="3066"/>
                  <a:ext cx="66" cy="70"/>
                </a:xfrm>
                <a:custGeom>
                  <a:avLst/>
                  <a:gdLst>
                    <a:gd name="T0" fmla="*/ 0 w 66"/>
                    <a:gd name="T1" fmla="*/ 0 h 70"/>
                    <a:gd name="T2" fmla="*/ 66 w 66"/>
                    <a:gd name="T3" fmla="*/ 2 h 70"/>
                    <a:gd name="T4" fmla="*/ 0 w 66"/>
                    <a:gd name="T5" fmla="*/ 70 h 70"/>
                    <a:gd name="T6" fmla="*/ 0 w 66"/>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6" h="70">
                      <a:moveTo>
                        <a:pt x="0" y="0"/>
                      </a:moveTo>
                      <a:lnTo>
                        <a:pt x="66" y="2"/>
                      </a:lnTo>
                      <a:lnTo>
                        <a:pt x="0" y="70"/>
                      </a:lnTo>
                      <a:lnTo>
                        <a:pt x="0" y="0"/>
                      </a:lnTo>
                      <a:close/>
                    </a:path>
                  </a:pathLst>
                </a:cu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5" name="Freeform 86">
                  <a:extLst>
                    <a:ext uri="{FF2B5EF4-FFF2-40B4-BE49-F238E27FC236}">
                      <a16:creationId xmlns:a16="http://schemas.microsoft.com/office/drawing/2014/main" id="{4F72088D-3CF1-4E53-BEF3-3A6CA53B2150}"/>
                    </a:ext>
                  </a:extLst>
                </p:cNvPr>
                <p:cNvSpPr>
                  <a:spLocks/>
                </p:cNvSpPr>
                <p:nvPr/>
              </p:nvSpPr>
              <p:spPr bwMode="auto">
                <a:xfrm>
                  <a:off x="3558" y="3066"/>
                  <a:ext cx="70" cy="72"/>
                </a:xfrm>
                <a:custGeom>
                  <a:avLst/>
                  <a:gdLst>
                    <a:gd name="T0" fmla="*/ 0 w 70"/>
                    <a:gd name="T1" fmla="*/ 0 h 72"/>
                    <a:gd name="T2" fmla="*/ 68 w 70"/>
                    <a:gd name="T3" fmla="*/ 4 h 72"/>
                    <a:gd name="T4" fmla="*/ 70 w 70"/>
                    <a:gd name="T5" fmla="*/ 72 h 72"/>
                    <a:gd name="T6" fmla="*/ 12 w 70"/>
                    <a:gd name="T7" fmla="*/ 6 h 72"/>
                    <a:gd name="T8" fmla="*/ 0 w 70"/>
                    <a:gd name="T9" fmla="*/ 0 h 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 h="72">
                      <a:moveTo>
                        <a:pt x="0" y="0"/>
                      </a:moveTo>
                      <a:lnTo>
                        <a:pt x="68" y="4"/>
                      </a:lnTo>
                      <a:lnTo>
                        <a:pt x="70" y="72"/>
                      </a:lnTo>
                      <a:lnTo>
                        <a:pt x="12" y="6"/>
                      </a:lnTo>
                      <a:lnTo>
                        <a:pt x="0" y="0"/>
                      </a:lnTo>
                      <a:close/>
                    </a:path>
                  </a:pathLst>
                </a:cu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6" name="Freeform 87">
                  <a:extLst>
                    <a:ext uri="{FF2B5EF4-FFF2-40B4-BE49-F238E27FC236}">
                      <a16:creationId xmlns:a16="http://schemas.microsoft.com/office/drawing/2014/main" id="{705448A4-ADA4-45AE-B5DB-56DE93B92D2D}"/>
                    </a:ext>
                  </a:extLst>
                </p:cNvPr>
                <p:cNvSpPr>
                  <a:spLocks/>
                </p:cNvSpPr>
                <p:nvPr/>
              </p:nvSpPr>
              <p:spPr bwMode="auto">
                <a:xfrm>
                  <a:off x="3474" y="3024"/>
                  <a:ext cx="86" cy="44"/>
                </a:xfrm>
                <a:custGeom>
                  <a:avLst/>
                  <a:gdLst>
                    <a:gd name="T0" fmla="*/ 48 w 86"/>
                    <a:gd name="T1" fmla="*/ 0 h 44"/>
                    <a:gd name="T2" fmla="*/ 86 w 86"/>
                    <a:gd name="T3" fmla="*/ 44 h 44"/>
                    <a:gd name="T4" fmla="*/ 0 w 86"/>
                    <a:gd name="T5" fmla="*/ 42 h 44"/>
                    <a:gd name="T6" fmla="*/ 48 w 86"/>
                    <a:gd name="T7" fmla="*/ 0 h 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6" h="44">
                      <a:moveTo>
                        <a:pt x="48" y="0"/>
                      </a:moveTo>
                      <a:lnTo>
                        <a:pt x="86" y="44"/>
                      </a:lnTo>
                      <a:lnTo>
                        <a:pt x="0" y="42"/>
                      </a:lnTo>
                      <a:lnTo>
                        <a:pt x="48" y="0"/>
                      </a:lnTo>
                      <a:close/>
                    </a:path>
                  </a:pathLst>
                </a:cu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7" name="Freeform 88">
                  <a:extLst>
                    <a:ext uri="{FF2B5EF4-FFF2-40B4-BE49-F238E27FC236}">
                      <a16:creationId xmlns:a16="http://schemas.microsoft.com/office/drawing/2014/main" id="{E2E85067-5C56-4960-8E64-2ECE4F3ECC27}"/>
                    </a:ext>
                  </a:extLst>
                </p:cNvPr>
                <p:cNvSpPr>
                  <a:spLocks/>
                </p:cNvSpPr>
                <p:nvPr/>
              </p:nvSpPr>
              <p:spPr bwMode="auto">
                <a:xfrm>
                  <a:off x="3626" y="3124"/>
                  <a:ext cx="58" cy="116"/>
                </a:xfrm>
                <a:custGeom>
                  <a:avLst/>
                  <a:gdLst>
                    <a:gd name="T0" fmla="*/ 0 w 58"/>
                    <a:gd name="T1" fmla="*/ 0 h 116"/>
                    <a:gd name="T2" fmla="*/ 58 w 58"/>
                    <a:gd name="T3" fmla="*/ 56 h 116"/>
                    <a:gd name="T4" fmla="*/ 0 w 58"/>
                    <a:gd name="T5" fmla="*/ 116 h 116"/>
                    <a:gd name="T6" fmla="*/ 0 w 58"/>
                    <a:gd name="T7" fmla="*/ 0 h 1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 h="116">
                      <a:moveTo>
                        <a:pt x="0" y="0"/>
                      </a:moveTo>
                      <a:lnTo>
                        <a:pt x="58" y="56"/>
                      </a:lnTo>
                      <a:lnTo>
                        <a:pt x="0" y="116"/>
                      </a:lnTo>
                      <a:lnTo>
                        <a:pt x="0" y="0"/>
                      </a:lnTo>
                      <a:close/>
                    </a:path>
                  </a:pathLst>
                </a:cu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8" name="Freeform 89">
                  <a:extLst>
                    <a:ext uri="{FF2B5EF4-FFF2-40B4-BE49-F238E27FC236}">
                      <a16:creationId xmlns:a16="http://schemas.microsoft.com/office/drawing/2014/main" id="{8D8FB0E1-782A-423C-ACC3-4A68C49B23D7}"/>
                    </a:ext>
                  </a:extLst>
                </p:cNvPr>
                <p:cNvSpPr>
                  <a:spLocks/>
                </p:cNvSpPr>
                <p:nvPr/>
              </p:nvSpPr>
              <p:spPr bwMode="auto">
                <a:xfrm>
                  <a:off x="3564" y="3238"/>
                  <a:ext cx="62" cy="54"/>
                </a:xfrm>
                <a:custGeom>
                  <a:avLst/>
                  <a:gdLst>
                    <a:gd name="T0" fmla="*/ 62 w 62"/>
                    <a:gd name="T1" fmla="*/ 0 h 54"/>
                    <a:gd name="T2" fmla="*/ 62 w 62"/>
                    <a:gd name="T3" fmla="*/ 54 h 54"/>
                    <a:gd name="T4" fmla="*/ 0 w 62"/>
                    <a:gd name="T5" fmla="*/ 54 h 54"/>
                    <a:gd name="T6" fmla="*/ 62 w 62"/>
                    <a:gd name="T7" fmla="*/ 0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 h="54">
                      <a:moveTo>
                        <a:pt x="62" y="0"/>
                      </a:moveTo>
                      <a:lnTo>
                        <a:pt x="62" y="54"/>
                      </a:lnTo>
                      <a:lnTo>
                        <a:pt x="0" y="54"/>
                      </a:lnTo>
                      <a:lnTo>
                        <a:pt x="62" y="0"/>
                      </a:lnTo>
                      <a:close/>
                    </a:path>
                  </a:pathLst>
                </a:cu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2547" name="Freeform 90">
                <a:extLst>
                  <a:ext uri="{FF2B5EF4-FFF2-40B4-BE49-F238E27FC236}">
                    <a16:creationId xmlns:a16="http://schemas.microsoft.com/office/drawing/2014/main" id="{AB7CCF8F-0072-44BA-B6E4-DB28B58B2651}"/>
                  </a:ext>
                </a:extLst>
              </p:cNvPr>
              <p:cNvSpPr>
                <a:spLocks/>
              </p:cNvSpPr>
              <p:nvPr/>
            </p:nvSpPr>
            <p:spPr bwMode="auto">
              <a:xfrm>
                <a:off x="2266" y="2854"/>
                <a:ext cx="414" cy="478"/>
              </a:xfrm>
              <a:custGeom>
                <a:avLst/>
                <a:gdLst>
                  <a:gd name="T0" fmla="*/ 0 w 414"/>
                  <a:gd name="T1" fmla="*/ 308 h 478"/>
                  <a:gd name="T2" fmla="*/ 312 w 414"/>
                  <a:gd name="T3" fmla="*/ 0 h 478"/>
                  <a:gd name="T4" fmla="*/ 340 w 414"/>
                  <a:gd name="T5" fmla="*/ 30 h 478"/>
                  <a:gd name="T6" fmla="*/ 340 w 414"/>
                  <a:gd name="T7" fmla="*/ 80 h 478"/>
                  <a:gd name="T8" fmla="*/ 392 w 414"/>
                  <a:gd name="T9" fmla="*/ 82 h 478"/>
                  <a:gd name="T10" fmla="*/ 414 w 414"/>
                  <a:gd name="T11" fmla="*/ 110 h 478"/>
                  <a:gd name="T12" fmla="*/ 44 w 414"/>
                  <a:gd name="T13" fmla="*/ 478 h 478"/>
                  <a:gd name="T14" fmla="*/ 26 w 414"/>
                  <a:gd name="T15" fmla="*/ 424 h 478"/>
                  <a:gd name="T16" fmla="*/ 14 w 414"/>
                  <a:gd name="T17" fmla="*/ 366 h 478"/>
                  <a:gd name="T18" fmla="*/ 0 w 414"/>
                  <a:gd name="T19" fmla="*/ 308 h 4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4" h="478">
                    <a:moveTo>
                      <a:pt x="0" y="308"/>
                    </a:moveTo>
                    <a:lnTo>
                      <a:pt x="312" y="0"/>
                    </a:lnTo>
                    <a:lnTo>
                      <a:pt x="340" y="30"/>
                    </a:lnTo>
                    <a:lnTo>
                      <a:pt x="340" y="80"/>
                    </a:lnTo>
                    <a:lnTo>
                      <a:pt x="392" y="82"/>
                    </a:lnTo>
                    <a:lnTo>
                      <a:pt x="414" y="110"/>
                    </a:lnTo>
                    <a:lnTo>
                      <a:pt x="44" y="478"/>
                    </a:lnTo>
                    <a:lnTo>
                      <a:pt x="26" y="424"/>
                    </a:lnTo>
                    <a:lnTo>
                      <a:pt x="14" y="366"/>
                    </a:lnTo>
                    <a:lnTo>
                      <a:pt x="0" y="308"/>
                    </a:lnTo>
                    <a:close/>
                  </a:path>
                </a:pathLst>
              </a:custGeom>
              <a:solidFill>
                <a:srgbClr val="CDF57D"/>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48" name="Freeform 91">
                <a:extLst>
                  <a:ext uri="{FF2B5EF4-FFF2-40B4-BE49-F238E27FC236}">
                    <a16:creationId xmlns:a16="http://schemas.microsoft.com/office/drawing/2014/main" id="{7E7E55A7-458D-4ADB-800F-2FCDA764095C}"/>
                  </a:ext>
                </a:extLst>
              </p:cNvPr>
              <p:cNvSpPr>
                <a:spLocks/>
              </p:cNvSpPr>
              <p:nvPr/>
            </p:nvSpPr>
            <p:spPr bwMode="auto">
              <a:xfrm>
                <a:off x="2690" y="2220"/>
                <a:ext cx="690" cy="632"/>
              </a:xfrm>
              <a:custGeom>
                <a:avLst/>
                <a:gdLst>
                  <a:gd name="T0" fmla="*/ 0 w 690"/>
                  <a:gd name="T1" fmla="*/ 524 h 632"/>
                  <a:gd name="T2" fmla="*/ 524 w 690"/>
                  <a:gd name="T3" fmla="*/ 0 h 632"/>
                  <a:gd name="T4" fmla="*/ 598 w 690"/>
                  <a:gd name="T5" fmla="*/ 16 h 632"/>
                  <a:gd name="T6" fmla="*/ 654 w 690"/>
                  <a:gd name="T7" fmla="*/ 30 h 632"/>
                  <a:gd name="T8" fmla="*/ 690 w 690"/>
                  <a:gd name="T9" fmla="*/ 44 h 632"/>
                  <a:gd name="T10" fmla="*/ 102 w 690"/>
                  <a:gd name="T11" fmla="*/ 632 h 632"/>
                  <a:gd name="T12" fmla="*/ 76 w 690"/>
                  <a:gd name="T13" fmla="*/ 598 h 632"/>
                  <a:gd name="T14" fmla="*/ 76 w 690"/>
                  <a:gd name="T15" fmla="*/ 564 h 632"/>
                  <a:gd name="T16" fmla="*/ 34 w 690"/>
                  <a:gd name="T17" fmla="*/ 566 h 632"/>
                  <a:gd name="T18" fmla="*/ 0 w 690"/>
                  <a:gd name="T19" fmla="*/ 524 h 6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0" h="632">
                    <a:moveTo>
                      <a:pt x="0" y="524"/>
                    </a:moveTo>
                    <a:lnTo>
                      <a:pt x="524" y="0"/>
                    </a:lnTo>
                    <a:lnTo>
                      <a:pt x="598" y="16"/>
                    </a:lnTo>
                    <a:lnTo>
                      <a:pt x="654" y="30"/>
                    </a:lnTo>
                    <a:lnTo>
                      <a:pt x="690" y="44"/>
                    </a:lnTo>
                    <a:lnTo>
                      <a:pt x="102" y="632"/>
                    </a:lnTo>
                    <a:lnTo>
                      <a:pt x="76" y="598"/>
                    </a:lnTo>
                    <a:lnTo>
                      <a:pt x="76" y="564"/>
                    </a:lnTo>
                    <a:lnTo>
                      <a:pt x="34" y="566"/>
                    </a:lnTo>
                    <a:lnTo>
                      <a:pt x="0" y="524"/>
                    </a:lnTo>
                    <a:close/>
                  </a:path>
                </a:pathLst>
              </a:custGeom>
              <a:solidFill>
                <a:srgbClr val="CDF57D"/>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49" name="Freeform 92">
                <a:extLst>
                  <a:ext uri="{FF2B5EF4-FFF2-40B4-BE49-F238E27FC236}">
                    <a16:creationId xmlns:a16="http://schemas.microsoft.com/office/drawing/2014/main" id="{16C257A7-F7B6-49C5-B825-84DBC0DA0936}"/>
                  </a:ext>
                </a:extLst>
              </p:cNvPr>
              <p:cNvSpPr>
                <a:spLocks/>
              </p:cNvSpPr>
              <p:nvPr/>
            </p:nvSpPr>
            <p:spPr bwMode="auto">
              <a:xfrm>
                <a:off x="2606" y="2782"/>
                <a:ext cx="162" cy="152"/>
              </a:xfrm>
              <a:custGeom>
                <a:avLst/>
                <a:gdLst>
                  <a:gd name="T0" fmla="*/ 52 w 162"/>
                  <a:gd name="T1" fmla="*/ 152 h 152"/>
                  <a:gd name="T2" fmla="*/ 0 w 162"/>
                  <a:gd name="T3" fmla="*/ 100 h 152"/>
                  <a:gd name="T4" fmla="*/ 2 w 162"/>
                  <a:gd name="T5" fmla="*/ 40 h 152"/>
                  <a:gd name="T6" fmla="*/ 46 w 162"/>
                  <a:gd name="T7" fmla="*/ 0 h 152"/>
                  <a:gd name="T8" fmla="*/ 120 w 162"/>
                  <a:gd name="T9" fmla="*/ 2 h 152"/>
                  <a:gd name="T10" fmla="*/ 162 w 162"/>
                  <a:gd name="T11" fmla="*/ 50 h 152"/>
                  <a:gd name="T12" fmla="*/ 160 w 162"/>
                  <a:gd name="T13" fmla="*/ 94 h 152"/>
                  <a:gd name="T14" fmla="*/ 104 w 162"/>
                  <a:gd name="T15" fmla="*/ 152 h 152"/>
                  <a:gd name="T16" fmla="*/ 52 w 162"/>
                  <a:gd name="T17" fmla="*/ 152 h 1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2" h="152">
                    <a:moveTo>
                      <a:pt x="52" y="152"/>
                    </a:moveTo>
                    <a:lnTo>
                      <a:pt x="0" y="100"/>
                    </a:lnTo>
                    <a:lnTo>
                      <a:pt x="2" y="40"/>
                    </a:lnTo>
                    <a:lnTo>
                      <a:pt x="46" y="0"/>
                    </a:lnTo>
                    <a:lnTo>
                      <a:pt x="120" y="2"/>
                    </a:lnTo>
                    <a:lnTo>
                      <a:pt x="162" y="50"/>
                    </a:lnTo>
                    <a:lnTo>
                      <a:pt x="160" y="94"/>
                    </a:lnTo>
                    <a:lnTo>
                      <a:pt x="104" y="152"/>
                    </a:lnTo>
                    <a:lnTo>
                      <a:pt x="52" y="152"/>
                    </a:lnTo>
                    <a:close/>
                  </a:path>
                </a:pathLst>
              </a:custGeom>
              <a:solidFill>
                <a:srgbClr val="DD2B07"/>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0" name="Freeform 93">
                <a:extLst>
                  <a:ext uri="{FF2B5EF4-FFF2-40B4-BE49-F238E27FC236}">
                    <a16:creationId xmlns:a16="http://schemas.microsoft.com/office/drawing/2014/main" id="{CF1376B2-F474-4461-95F8-B76AD37CF488}"/>
                  </a:ext>
                </a:extLst>
              </p:cNvPr>
              <p:cNvSpPr>
                <a:spLocks/>
              </p:cNvSpPr>
              <p:nvPr/>
            </p:nvSpPr>
            <p:spPr bwMode="auto">
              <a:xfrm>
                <a:off x="2604" y="2882"/>
                <a:ext cx="54" cy="54"/>
              </a:xfrm>
              <a:custGeom>
                <a:avLst/>
                <a:gdLst>
                  <a:gd name="T0" fmla="*/ 0 w 54"/>
                  <a:gd name="T1" fmla="*/ 0 h 54"/>
                  <a:gd name="T2" fmla="*/ 54 w 54"/>
                  <a:gd name="T3" fmla="*/ 54 h 54"/>
                  <a:gd name="T4" fmla="*/ 2 w 54"/>
                  <a:gd name="T5" fmla="*/ 52 h 54"/>
                  <a:gd name="T6" fmla="*/ 0 w 54"/>
                  <a:gd name="T7" fmla="*/ 0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 h="54">
                    <a:moveTo>
                      <a:pt x="0" y="0"/>
                    </a:moveTo>
                    <a:lnTo>
                      <a:pt x="54" y="54"/>
                    </a:lnTo>
                    <a:lnTo>
                      <a:pt x="2" y="52"/>
                    </a:lnTo>
                    <a:lnTo>
                      <a:pt x="0" y="0"/>
                    </a:lnTo>
                    <a:close/>
                  </a:path>
                </a:pathLst>
              </a:cu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1" name="Freeform 94">
                <a:extLst>
                  <a:ext uri="{FF2B5EF4-FFF2-40B4-BE49-F238E27FC236}">
                    <a16:creationId xmlns:a16="http://schemas.microsoft.com/office/drawing/2014/main" id="{D56CCE04-6426-453B-A7A5-94D218E55AD3}"/>
                  </a:ext>
                </a:extLst>
              </p:cNvPr>
              <p:cNvSpPr>
                <a:spLocks/>
              </p:cNvSpPr>
              <p:nvPr/>
            </p:nvSpPr>
            <p:spPr bwMode="auto">
              <a:xfrm>
                <a:off x="2724" y="2784"/>
                <a:ext cx="44" cy="46"/>
              </a:xfrm>
              <a:custGeom>
                <a:avLst/>
                <a:gdLst>
                  <a:gd name="T0" fmla="*/ 0 w 44"/>
                  <a:gd name="T1" fmla="*/ 0 h 46"/>
                  <a:gd name="T2" fmla="*/ 44 w 44"/>
                  <a:gd name="T3" fmla="*/ 2 h 46"/>
                  <a:gd name="T4" fmla="*/ 44 w 44"/>
                  <a:gd name="T5" fmla="*/ 46 h 46"/>
                  <a:gd name="T6" fmla="*/ 0 w 44"/>
                  <a:gd name="T7" fmla="*/ 0 h 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46">
                    <a:moveTo>
                      <a:pt x="0" y="0"/>
                    </a:moveTo>
                    <a:lnTo>
                      <a:pt x="44" y="2"/>
                    </a:lnTo>
                    <a:lnTo>
                      <a:pt x="44" y="46"/>
                    </a:lnTo>
                    <a:lnTo>
                      <a:pt x="0" y="0"/>
                    </a:lnTo>
                    <a:close/>
                  </a:path>
                </a:pathLst>
              </a:cu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2" name="Freeform 95">
                <a:extLst>
                  <a:ext uri="{FF2B5EF4-FFF2-40B4-BE49-F238E27FC236}">
                    <a16:creationId xmlns:a16="http://schemas.microsoft.com/office/drawing/2014/main" id="{54A2DC5E-11C3-4DB7-A210-0E9B200E5DF2}"/>
                  </a:ext>
                </a:extLst>
              </p:cNvPr>
              <p:cNvSpPr>
                <a:spLocks/>
              </p:cNvSpPr>
              <p:nvPr/>
            </p:nvSpPr>
            <p:spPr bwMode="auto">
              <a:xfrm>
                <a:off x="2608" y="2784"/>
                <a:ext cx="38" cy="42"/>
              </a:xfrm>
              <a:custGeom>
                <a:avLst/>
                <a:gdLst>
                  <a:gd name="T0" fmla="*/ 0 w 38"/>
                  <a:gd name="T1" fmla="*/ 42 h 42"/>
                  <a:gd name="T2" fmla="*/ 2 w 38"/>
                  <a:gd name="T3" fmla="*/ 0 h 42"/>
                  <a:gd name="T4" fmla="*/ 38 w 38"/>
                  <a:gd name="T5" fmla="*/ 2 h 42"/>
                  <a:gd name="T6" fmla="*/ 0 w 38"/>
                  <a:gd name="T7" fmla="*/ 42 h 4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 h="42">
                    <a:moveTo>
                      <a:pt x="0" y="42"/>
                    </a:moveTo>
                    <a:lnTo>
                      <a:pt x="2" y="0"/>
                    </a:lnTo>
                    <a:lnTo>
                      <a:pt x="38" y="2"/>
                    </a:lnTo>
                    <a:lnTo>
                      <a:pt x="0" y="42"/>
                    </a:lnTo>
                    <a:close/>
                  </a:path>
                </a:pathLst>
              </a:cu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3" name="Freeform 96">
                <a:extLst>
                  <a:ext uri="{FF2B5EF4-FFF2-40B4-BE49-F238E27FC236}">
                    <a16:creationId xmlns:a16="http://schemas.microsoft.com/office/drawing/2014/main" id="{4D95BD9F-3E73-4FDF-9D29-4E7455C41841}"/>
                  </a:ext>
                </a:extLst>
              </p:cNvPr>
              <p:cNvSpPr>
                <a:spLocks/>
              </p:cNvSpPr>
              <p:nvPr/>
            </p:nvSpPr>
            <p:spPr bwMode="auto">
              <a:xfrm>
                <a:off x="2710" y="2874"/>
                <a:ext cx="58" cy="64"/>
              </a:xfrm>
              <a:custGeom>
                <a:avLst/>
                <a:gdLst>
                  <a:gd name="T0" fmla="*/ 58 w 58"/>
                  <a:gd name="T1" fmla="*/ 0 h 64"/>
                  <a:gd name="T2" fmla="*/ 52 w 58"/>
                  <a:gd name="T3" fmla="*/ 64 h 64"/>
                  <a:gd name="T4" fmla="*/ 0 w 58"/>
                  <a:gd name="T5" fmla="*/ 60 h 64"/>
                  <a:gd name="T6" fmla="*/ 58 w 58"/>
                  <a:gd name="T7" fmla="*/ 0 h 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 h="64">
                    <a:moveTo>
                      <a:pt x="58" y="0"/>
                    </a:moveTo>
                    <a:lnTo>
                      <a:pt x="52" y="64"/>
                    </a:lnTo>
                    <a:lnTo>
                      <a:pt x="0" y="60"/>
                    </a:lnTo>
                    <a:lnTo>
                      <a:pt x="58" y="0"/>
                    </a:lnTo>
                    <a:close/>
                  </a:path>
                </a:pathLst>
              </a:cu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4" name="Freeform 97">
                <a:extLst>
                  <a:ext uri="{FF2B5EF4-FFF2-40B4-BE49-F238E27FC236}">
                    <a16:creationId xmlns:a16="http://schemas.microsoft.com/office/drawing/2014/main" id="{39F6B270-6D28-4B9C-B6C5-B08AEAEC68F1}"/>
                  </a:ext>
                </a:extLst>
              </p:cNvPr>
              <p:cNvSpPr>
                <a:spLocks/>
              </p:cNvSpPr>
              <p:nvPr/>
            </p:nvSpPr>
            <p:spPr bwMode="auto">
              <a:xfrm>
                <a:off x="2576" y="2822"/>
                <a:ext cx="34" cy="64"/>
              </a:xfrm>
              <a:custGeom>
                <a:avLst/>
                <a:gdLst>
                  <a:gd name="T0" fmla="*/ 32 w 34"/>
                  <a:gd name="T1" fmla="*/ 0 h 64"/>
                  <a:gd name="T2" fmla="*/ 0 w 34"/>
                  <a:gd name="T3" fmla="*/ 32 h 64"/>
                  <a:gd name="T4" fmla="*/ 34 w 34"/>
                  <a:gd name="T5" fmla="*/ 64 h 64"/>
                  <a:gd name="T6" fmla="*/ 32 w 34"/>
                  <a:gd name="T7" fmla="*/ 0 h 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4" h="64">
                    <a:moveTo>
                      <a:pt x="32" y="0"/>
                    </a:moveTo>
                    <a:lnTo>
                      <a:pt x="0" y="32"/>
                    </a:lnTo>
                    <a:lnTo>
                      <a:pt x="34" y="64"/>
                    </a:lnTo>
                    <a:lnTo>
                      <a:pt x="32" y="0"/>
                    </a:lnTo>
                    <a:close/>
                  </a:path>
                </a:pathLst>
              </a:cu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5" name="Freeform 98">
                <a:extLst>
                  <a:ext uri="{FF2B5EF4-FFF2-40B4-BE49-F238E27FC236}">
                    <a16:creationId xmlns:a16="http://schemas.microsoft.com/office/drawing/2014/main" id="{FADC1A54-2358-457C-AD97-66A6BAF79834}"/>
                  </a:ext>
                </a:extLst>
              </p:cNvPr>
              <p:cNvSpPr>
                <a:spLocks/>
              </p:cNvSpPr>
              <p:nvPr/>
            </p:nvSpPr>
            <p:spPr bwMode="auto">
              <a:xfrm>
                <a:off x="2650" y="2744"/>
                <a:ext cx="76" cy="40"/>
              </a:xfrm>
              <a:custGeom>
                <a:avLst/>
                <a:gdLst>
                  <a:gd name="T0" fmla="*/ 0 w 76"/>
                  <a:gd name="T1" fmla="*/ 40 h 40"/>
                  <a:gd name="T2" fmla="*/ 40 w 76"/>
                  <a:gd name="T3" fmla="*/ 0 h 40"/>
                  <a:gd name="T4" fmla="*/ 76 w 76"/>
                  <a:gd name="T5" fmla="*/ 40 h 40"/>
                  <a:gd name="T6" fmla="*/ 0 w 76"/>
                  <a:gd name="T7" fmla="*/ 40 h 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6" h="40">
                    <a:moveTo>
                      <a:pt x="0" y="40"/>
                    </a:moveTo>
                    <a:lnTo>
                      <a:pt x="40" y="0"/>
                    </a:lnTo>
                    <a:lnTo>
                      <a:pt x="76" y="40"/>
                    </a:lnTo>
                    <a:lnTo>
                      <a:pt x="0" y="40"/>
                    </a:lnTo>
                    <a:close/>
                  </a:path>
                </a:pathLst>
              </a:cu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6" name="Freeform 99">
                <a:extLst>
                  <a:ext uri="{FF2B5EF4-FFF2-40B4-BE49-F238E27FC236}">
                    <a16:creationId xmlns:a16="http://schemas.microsoft.com/office/drawing/2014/main" id="{AD11DC4B-4C70-4596-8B3F-287707A54DDB}"/>
                  </a:ext>
                </a:extLst>
              </p:cNvPr>
              <p:cNvSpPr>
                <a:spLocks/>
              </p:cNvSpPr>
              <p:nvPr/>
            </p:nvSpPr>
            <p:spPr bwMode="auto">
              <a:xfrm>
                <a:off x="2764" y="2834"/>
                <a:ext cx="26" cy="42"/>
              </a:xfrm>
              <a:custGeom>
                <a:avLst/>
                <a:gdLst>
                  <a:gd name="T0" fmla="*/ 6 w 26"/>
                  <a:gd name="T1" fmla="*/ 0 h 42"/>
                  <a:gd name="T2" fmla="*/ 26 w 26"/>
                  <a:gd name="T3" fmla="*/ 18 h 42"/>
                  <a:gd name="T4" fmla="*/ 0 w 26"/>
                  <a:gd name="T5" fmla="*/ 42 h 42"/>
                  <a:gd name="T6" fmla="*/ 6 w 26"/>
                  <a:gd name="T7" fmla="*/ 0 h 4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42">
                    <a:moveTo>
                      <a:pt x="6" y="0"/>
                    </a:moveTo>
                    <a:lnTo>
                      <a:pt x="26" y="18"/>
                    </a:lnTo>
                    <a:lnTo>
                      <a:pt x="0" y="42"/>
                    </a:lnTo>
                    <a:lnTo>
                      <a:pt x="6" y="0"/>
                    </a:lnTo>
                    <a:close/>
                  </a:path>
                </a:pathLst>
              </a:cu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7" name="Freeform 100">
                <a:extLst>
                  <a:ext uri="{FF2B5EF4-FFF2-40B4-BE49-F238E27FC236}">
                    <a16:creationId xmlns:a16="http://schemas.microsoft.com/office/drawing/2014/main" id="{05256509-8908-4AAD-A649-E645193F6A12}"/>
                  </a:ext>
                </a:extLst>
              </p:cNvPr>
              <p:cNvSpPr>
                <a:spLocks/>
              </p:cNvSpPr>
              <p:nvPr/>
            </p:nvSpPr>
            <p:spPr bwMode="auto">
              <a:xfrm>
                <a:off x="2652" y="2932"/>
                <a:ext cx="60" cy="32"/>
              </a:xfrm>
              <a:custGeom>
                <a:avLst/>
                <a:gdLst>
                  <a:gd name="T0" fmla="*/ 0 w 60"/>
                  <a:gd name="T1" fmla="*/ 0 h 32"/>
                  <a:gd name="T2" fmla="*/ 60 w 60"/>
                  <a:gd name="T3" fmla="*/ 4 h 32"/>
                  <a:gd name="T4" fmla="*/ 32 w 60"/>
                  <a:gd name="T5" fmla="*/ 32 h 32"/>
                  <a:gd name="T6" fmla="*/ 0 w 60"/>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32">
                    <a:moveTo>
                      <a:pt x="0" y="0"/>
                    </a:moveTo>
                    <a:lnTo>
                      <a:pt x="60" y="4"/>
                    </a:lnTo>
                    <a:lnTo>
                      <a:pt x="32" y="32"/>
                    </a:lnTo>
                    <a:lnTo>
                      <a:pt x="0" y="0"/>
                    </a:lnTo>
                    <a:close/>
                  </a:path>
                </a:pathLst>
              </a:cu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pic>
        <p:nvPicPr>
          <p:cNvPr id="6" name="图片 5">
            <a:extLst>
              <a:ext uri="{FF2B5EF4-FFF2-40B4-BE49-F238E27FC236}">
                <a16:creationId xmlns:a16="http://schemas.microsoft.com/office/drawing/2014/main" id="{0995AAA8-1AF9-407A-8721-E3AEAD02B0E5}"/>
              </a:ext>
            </a:extLst>
          </p:cNvPr>
          <p:cNvPicPr>
            <a:picLocks noChangeAspect="1"/>
          </p:cNvPicPr>
          <p:nvPr/>
        </p:nvPicPr>
        <p:blipFill>
          <a:blip r:embed="rId3"/>
          <a:stretch>
            <a:fillRect/>
          </a:stretch>
        </p:blipFill>
        <p:spPr>
          <a:xfrm>
            <a:off x="3996399" y="82906"/>
            <a:ext cx="5035732" cy="1176630"/>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24645"/>
                                        </p:tgtEl>
                                        <p:attrNameLst>
                                          <p:attrName>style.visibility</p:attrName>
                                        </p:attrNameLst>
                                      </p:cBhvr>
                                      <p:to>
                                        <p:strVal val="visible"/>
                                      </p:to>
                                    </p:set>
                                  </p:childTnLst>
                                  <p:subTnLst>
                                    <p:animClr clrSpc="rgb" dir="cw">
                                      <p:cBhvr override="childStyle">
                                        <p:cTn dur="1" fill="hold" display="0" masterRel="nextClick" afterEffect="1"/>
                                        <p:tgtEl>
                                          <p:spTgt spid="624645"/>
                                        </p:tgtEl>
                                        <p:attrNameLst>
                                          <p:attrName>ppt_c</p:attrName>
                                        </p:attrNameLst>
                                      </p:cBhvr>
                                      <p:to>
                                        <a:schemeClr val="bg2"/>
                                      </p:to>
                                    </p:animClr>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624657"/>
                                        </p:tgtEl>
                                        <p:attrNameLst>
                                          <p:attrName>style.visibility</p:attrName>
                                        </p:attrNameLst>
                                      </p:cBhvr>
                                      <p:to>
                                        <p:strVal val="visible"/>
                                      </p:to>
                                    </p:set>
                                  </p:childTnLst>
                                  <p:subTnLst>
                                    <p:animClr clrSpc="rgb" dir="cw">
                                      <p:cBhvr override="childStyle">
                                        <p:cTn dur="1" fill="hold" display="0" masterRel="nextClick" afterEffect="1"/>
                                        <p:tgtEl>
                                          <p:spTgt spid="624657"/>
                                        </p:tgtEl>
                                        <p:attrNameLst>
                                          <p:attrName>ppt_c</p:attrName>
                                        </p:attrNameLst>
                                      </p:cBhvr>
                                      <p:to>
                                        <a:schemeClr val="bg2"/>
                                      </p:to>
                                    </p:animClr>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624678"/>
                                        </p:tgtEl>
                                        <p:attrNameLst>
                                          <p:attrName>style.visibility</p:attrName>
                                        </p:attrNameLst>
                                      </p:cBhvr>
                                      <p:to>
                                        <p:strVal val="visible"/>
                                      </p:to>
                                    </p:set>
                                  </p:childTnLst>
                                  <p:subTnLst>
                                    <p:animClr clrSpc="rgb" dir="cw">
                                      <p:cBhvr override="childStyle">
                                        <p:cTn dur="1" fill="hold" display="0" masterRel="nextClick" afterEffect="1"/>
                                        <p:tgtEl>
                                          <p:spTgt spid="624678"/>
                                        </p:tgtEl>
                                        <p:attrNameLst>
                                          <p:attrName>ppt_c</p:attrName>
                                        </p:attrNameLst>
                                      </p:cBhvr>
                                      <p:to>
                                        <a:schemeClr val="bg2"/>
                                      </p:to>
                                    </p:animClr>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6247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内容占位符 9">
            <a:extLst>
              <a:ext uri="{FF2B5EF4-FFF2-40B4-BE49-F238E27FC236}">
                <a16:creationId xmlns:a16="http://schemas.microsoft.com/office/drawing/2014/main" id="{52746B5E-8902-4CE1-9BE1-4308EA59E329}"/>
              </a:ext>
            </a:extLst>
          </p:cNvPr>
          <p:cNvPicPr>
            <a:picLocks noGrp="1" noChangeAspect="1"/>
          </p:cNvPicPr>
          <p:nvPr>
            <p:ph idx="1"/>
          </p:nvPr>
        </p:nvPicPr>
        <p:blipFill>
          <a:blip r:embed="rId2"/>
          <a:stretch>
            <a:fillRect/>
          </a:stretch>
        </p:blipFill>
        <p:spPr>
          <a:xfrm>
            <a:off x="0" y="365125"/>
            <a:ext cx="12201930" cy="4378101"/>
          </a:xfrm>
        </p:spPr>
      </p:pic>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50E1988F-33E4-4930-BE29-96E143B3715A}"/>
                  </a:ext>
                </a:extLst>
              </p:cNvPr>
              <p:cNvSpPr/>
              <p:nvPr/>
            </p:nvSpPr>
            <p:spPr>
              <a:xfrm>
                <a:off x="1508760" y="5379720"/>
                <a:ext cx="9845040" cy="111315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002060"/>
                    </a:solidFill>
                  </a:rPr>
                  <a:t>同一个</a:t>
                </a:r>
                <a14:m>
                  <m:oMath xmlns:m="http://schemas.openxmlformats.org/officeDocument/2006/math">
                    <m:r>
                      <a:rPr lang="en-US" altLang="zh-CN" sz="2800" i="1" dirty="0" smtClean="0">
                        <a:solidFill>
                          <a:srgbClr val="002060"/>
                        </a:solidFill>
                        <a:latin typeface="Cambria Math" panose="02040503050406030204" pitchFamily="18" charset="0"/>
                      </a:rPr>
                      <m:t>𝑡</m:t>
                    </m:r>
                  </m:oMath>
                </a14:m>
                <a:r>
                  <a:rPr lang="zh-CN" altLang="en-US" sz="2800" dirty="0">
                    <a:solidFill>
                      <a:srgbClr val="002060"/>
                    </a:solidFill>
                  </a:rPr>
                  <a:t>对应多个</a:t>
                </a:r>
                <a14:m>
                  <m:oMath xmlns:m="http://schemas.openxmlformats.org/officeDocument/2006/math">
                    <m:d>
                      <m:dPr>
                        <m:ctrlPr>
                          <a:rPr lang="en-US" altLang="zh-CN" sz="2800" i="1" dirty="0" smtClean="0">
                            <a:solidFill>
                              <a:srgbClr val="002060"/>
                            </a:solidFill>
                            <a:latin typeface="Cambria Math" panose="02040503050406030204" pitchFamily="18" charset="0"/>
                          </a:rPr>
                        </m:ctrlPr>
                      </m:dPr>
                      <m:e>
                        <m:r>
                          <a:rPr lang="en-US" altLang="zh-CN" sz="2800" i="1" dirty="0" smtClean="0">
                            <a:solidFill>
                              <a:srgbClr val="002060"/>
                            </a:solidFill>
                            <a:latin typeface="Cambria Math" panose="02040503050406030204" pitchFamily="18" charset="0"/>
                          </a:rPr>
                          <m:t>𝑥</m:t>
                        </m:r>
                        <m:r>
                          <a:rPr lang="en-US" altLang="zh-CN" sz="2800" i="0" dirty="0" smtClean="0">
                            <a:solidFill>
                              <a:srgbClr val="002060"/>
                            </a:solidFill>
                            <a:latin typeface="Cambria Math" panose="02040503050406030204" pitchFamily="18" charset="0"/>
                          </a:rPr>
                          <m:t>,</m:t>
                        </m:r>
                        <m:r>
                          <a:rPr lang="en-US" altLang="zh-CN" sz="2800" i="1" dirty="0" smtClean="0">
                            <a:solidFill>
                              <a:srgbClr val="002060"/>
                            </a:solidFill>
                            <a:latin typeface="Cambria Math" panose="02040503050406030204" pitchFamily="18" charset="0"/>
                          </a:rPr>
                          <m:t>𝑦</m:t>
                        </m:r>
                      </m:e>
                    </m:d>
                  </m:oMath>
                </a14:m>
                <a:r>
                  <a:rPr lang="zh-CN" altLang="en-US" sz="2800" dirty="0">
                    <a:solidFill>
                      <a:srgbClr val="002060"/>
                    </a:solidFill>
                  </a:rPr>
                  <a:t>，把</a:t>
                </a:r>
                <a14:m>
                  <m:oMath xmlns:m="http://schemas.openxmlformats.org/officeDocument/2006/math">
                    <m:r>
                      <a:rPr lang="en-US" altLang="zh-CN" sz="2800" i="1" dirty="0" smtClean="0">
                        <a:solidFill>
                          <a:srgbClr val="002060"/>
                        </a:solidFill>
                        <a:latin typeface="Cambria Math" panose="02040503050406030204" pitchFamily="18" charset="0"/>
                      </a:rPr>
                      <m:t>𝑔</m:t>
                    </m:r>
                    <m:d>
                      <m:dPr>
                        <m:ctrlPr>
                          <a:rPr lang="en-US" altLang="zh-CN" sz="2800" i="1" dirty="0" smtClean="0">
                            <a:solidFill>
                              <a:srgbClr val="002060"/>
                            </a:solidFill>
                            <a:latin typeface="Cambria Math" panose="02040503050406030204" pitchFamily="18" charset="0"/>
                          </a:rPr>
                        </m:ctrlPr>
                      </m:dPr>
                      <m:e>
                        <m:r>
                          <a:rPr lang="en-US" altLang="zh-CN" sz="2800" i="1" dirty="0" smtClean="0">
                            <a:solidFill>
                              <a:srgbClr val="002060"/>
                            </a:solidFill>
                            <a:latin typeface="Cambria Math" panose="02040503050406030204" pitchFamily="18" charset="0"/>
                          </a:rPr>
                          <m:t>𝑡</m:t>
                        </m:r>
                        <m:r>
                          <a:rPr lang="en-US" altLang="zh-CN" sz="2800" i="0" dirty="0" smtClean="0">
                            <a:solidFill>
                              <a:srgbClr val="002060"/>
                            </a:solidFill>
                            <a:latin typeface="Cambria Math" panose="02040503050406030204" pitchFamily="18" charset="0"/>
                          </a:rPr>
                          <m:t>,</m:t>
                        </m:r>
                        <m:r>
                          <a:rPr lang="en-US" altLang="zh-CN" sz="2800" i="1" dirty="0" smtClean="0">
                            <a:solidFill>
                              <a:srgbClr val="002060"/>
                            </a:solidFill>
                            <a:latin typeface="Cambria Math" panose="02040503050406030204" pitchFamily="18" charset="0"/>
                          </a:rPr>
                          <m:t>𝜃</m:t>
                        </m:r>
                      </m:e>
                    </m:d>
                  </m:oMath>
                </a14:m>
                <a:r>
                  <a:rPr lang="zh-CN" altLang="en-US" sz="2800" dirty="0">
                    <a:solidFill>
                      <a:srgbClr val="002060"/>
                    </a:solidFill>
                  </a:rPr>
                  <a:t>加到所有符合的</a:t>
                </a:r>
                <a14:m>
                  <m:oMath xmlns:m="http://schemas.openxmlformats.org/officeDocument/2006/math">
                    <m:r>
                      <a:rPr lang="en-US" altLang="zh-CN" sz="2800" i="1" dirty="0" smtClean="0">
                        <a:solidFill>
                          <a:srgbClr val="002060"/>
                        </a:solidFill>
                        <a:latin typeface="Cambria Math" panose="02040503050406030204" pitchFamily="18" charset="0"/>
                      </a:rPr>
                      <m:t>𝑓</m:t>
                    </m:r>
                    <m:d>
                      <m:dPr>
                        <m:ctrlPr>
                          <a:rPr lang="en-US" altLang="zh-CN" sz="2800" i="1" dirty="0" smtClean="0">
                            <a:solidFill>
                              <a:srgbClr val="002060"/>
                            </a:solidFill>
                            <a:latin typeface="Cambria Math" panose="02040503050406030204" pitchFamily="18" charset="0"/>
                          </a:rPr>
                        </m:ctrlPr>
                      </m:dPr>
                      <m:e>
                        <m:r>
                          <a:rPr lang="en-US" altLang="zh-CN" sz="2800" i="1" dirty="0" smtClean="0">
                            <a:solidFill>
                              <a:srgbClr val="002060"/>
                            </a:solidFill>
                            <a:latin typeface="Cambria Math" panose="02040503050406030204" pitchFamily="18" charset="0"/>
                          </a:rPr>
                          <m:t>𝑥</m:t>
                        </m:r>
                        <m:r>
                          <a:rPr lang="en-US" altLang="zh-CN" sz="2800" i="0" dirty="0" smtClean="0">
                            <a:solidFill>
                              <a:srgbClr val="002060"/>
                            </a:solidFill>
                            <a:latin typeface="Cambria Math" panose="02040503050406030204" pitchFamily="18" charset="0"/>
                          </a:rPr>
                          <m:t>,</m:t>
                        </m:r>
                        <m:r>
                          <a:rPr lang="en-US" altLang="zh-CN" sz="2800" i="1" dirty="0" smtClean="0">
                            <a:solidFill>
                              <a:srgbClr val="002060"/>
                            </a:solidFill>
                            <a:latin typeface="Cambria Math" panose="02040503050406030204" pitchFamily="18" charset="0"/>
                          </a:rPr>
                          <m:t>𝑦</m:t>
                        </m:r>
                      </m:e>
                    </m:d>
                  </m:oMath>
                </a14:m>
                <a:r>
                  <a:rPr lang="zh-CN" altLang="en-US" sz="2800" dirty="0">
                    <a:solidFill>
                      <a:srgbClr val="002060"/>
                    </a:solidFill>
                  </a:rPr>
                  <a:t>上</a:t>
                </a:r>
                <a:endParaRPr lang="en-US" altLang="zh-CN" sz="2800" dirty="0">
                  <a:solidFill>
                    <a:srgbClr val="002060"/>
                  </a:solidFill>
                </a:endParaRPr>
              </a:p>
            </p:txBody>
          </p:sp>
        </mc:Choice>
        <mc:Fallback xmlns="">
          <p:sp>
            <p:nvSpPr>
              <p:cNvPr id="11" name="矩形 10">
                <a:extLst>
                  <a:ext uri="{FF2B5EF4-FFF2-40B4-BE49-F238E27FC236}">
                    <a16:creationId xmlns:a16="http://schemas.microsoft.com/office/drawing/2014/main" id="{50E1988F-33E4-4930-BE29-96E143B3715A}"/>
                  </a:ext>
                </a:extLst>
              </p:cNvPr>
              <p:cNvSpPr>
                <a:spLocks noRot="1" noChangeAspect="1" noMove="1" noResize="1" noEditPoints="1" noAdjustHandles="1" noChangeArrowheads="1" noChangeShapeType="1" noTextEdit="1"/>
              </p:cNvSpPr>
              <p:nvPr/>
            </p:nvSpPr>
            <p:spPr>
              <a:xfrm>
                <a:off x="1508760" y="5379720"/>
                <a:ext cx="9845040" cy="1113155"/>
              </a:xfrm>
              <a:prstGeom prst="rect">
                <a:avLst/>
              </a:prstGeom>
              <a:blipFill>
                <a:blip r:embed="rId3"/>
                <a:stretch>
                  <a:fillRect/>
                </a:stretch>
              </a:blipFill>
            </p:spPr>
            <p:txBody>
              <a:bodyPr/>
              <a:lstStyle/>
              <a:p>
                <a:r>
                  <a:rPr lang="zh-CN" altLang="en-US">
                    <a:noFill/>
                  </a:rPr>
                  <a:t> </a:t>
                </a:r>
              </a:p>
            </p:txBody>
          </p:sp>
        </mc:Fallback>
      </mc:AlternateContent>
      <p:cxnSp>
        <p:nvCxnSpPr>
          <p:cNvPr id="15" name="直接箭头连接符 14">
            <a:extLst>
              <a:ext uri="{FF2B5EF4-FFF2-40B4-BE49-F238E27FC236}">
                <a16:creationId xmlns:a16="http://schemas.microsoft.com/office/drawing/2014/main" id="{FE006C68-79C6-4ED4-960B-B67338681E55}"/>
              </a:ext>
            </a:extLst>
          </p:cNvPr>
          <p:cNvCxnSpPr/>
          <p:nvPr/>
        </p:nvCxnSpPr>
        <p:spPr>
          <a:xfrm flipH="1" flipV="1">
            <a:off x="4236720" y="4434840"/>
            <a:ext cx="579120" cy="79248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标题 15">
                <a:extLst>
                  <a:ext uri="{FF2B5EF4-FFF2-40B4-BE49-F238E27FC236}">
                    <a16:creationId xmlns:a16="http://schemas.microsoft.com/office/drawing/2014/main" id="{8F390E91-CDA7-4283-8594-6C61E4D7C7B9}"/>
                  </a:ext>
                </a:extLst>
              </p:cNvPr>
              <p:cNvSpPr>
                <a:spLocks noGrp="1"/>
              </p:cNvSpPr>
              <p:nvPr>
                <p:ph type="title"/>
              </p:nvPr>
            </p:nvSpPr>
            <p:spPr>
              <a:xfrm>
                <a:off x="6096000" y="746760"/>
                <a:ext cx="3916680" cy="74676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2800" dirty="0">
                    <a:solidFill>
                      <a:srgbClr val="002060"/>
                    </a:solidFill>
                  </a:rPr>
                  <a:t>对应</a:t>
                </a:r>
                <a:r>
                  <a:rPr lang="en-US" altLang="zh-CN" sz="2800" dirty="0">
                    <a:solidFill>
                      <a:srgbClr val="002060"/>
                    </a:solidFill>
                  </a:rPr>
                  <a:t>512</a:t>
                </a:r>
                <a:r>
                  <a:rPr lang="zh-CN" altLang="en-US" sz="2800" dirty="0">
                    <a:solidFill>
                      <a:srgbClr val="002060"/>
                    </a:solidFill>
                  </a:rPr>
                  <a:t>个</a:t>
                </a:r>
                <a14:m>
                  <m:oMath xmlns:m="http://schemas.openxmlformats.org/officeDocument/2006/math">
                    <m:d>
                      <m:dPr>
                        <m:ctrlPr>
                          <a:rPr lang="en-US" altLang="zh-CN" sz="2800" i="1" dirty="0" smtClean="0">
                            <a:solidFill>
                              <a:srgbClr val="002060"/>
                            </a:solidFill>
                            <a:latin typeface="Cambria Math" panose="02040503050406030204" pitchFamily="18" charset="0"/>
                          </a:rPr>
                        </m:ctrlPr>
                      </m:dPr>
                      <m:e>
                        <m:r>
                          <a:rPr lang="en-US" altLang="zh-CN" sz="2800" i="1" dirty="0" smtClean="0">
                            <a:solidFill>
                              <a:srgbClr val="002060"/>
                            </a:solidFill>
                            <a:latin typeface="Cambria Math" panose="02040503050406030204" pitchFamily="18" charset="0"/>
                          </a:rPr>
                          <m:t>𝜃</m:t>
                        </m:r>
                      </m:e>
                    </m:d>
                    <m:r>
                      <a:rPr lang="zh-CN" altLang="en-US" sz="2800" i="1" dirty="0">
                        <a:solidFill>
                          <a:srgbClr val="002060"/>
                        </a:solidFill>
                        <a:latin typeface="Cambria Math" panose="02040503050406030204" pitchFamily="18" charset="0"/>
                      </a:rPr>
                      <m:t>值</m:t>
                    </m:r>
                  </m:oMath>
                </a14:m>
                <a:endParaRPr lang="en-US" altLang="zh-CN" sz="2800" dirty="0">
                  <a:solidFill>
                    <a:srgbClr val="002060"/>
                  </a:solidFill>
                </a:endParaRPr>
              </a:p>
            </p:txBody>
          </p:sp>
        </mc:Choice>
        <mc:Fallback xmlns="">
          <p:sp>
            <p:nvSpPr>
              <p:cNvPr id="16" name="标题 15">
                <a:extLst>
                  <a:ext uri="{FF2B5EF4-FFF2-40B4-BE49-F238E27FC236}">
                    <a16:creationId xmlns:a16="http://schemas.microsoft.com/office/drawing/2014/main" id="{8F390E91-CDA7-4283-8594-6C61E4D7C7B9}"/>
                  </a:ext>
                </a:extLst>
              </p:cNvPr>
              <p:cNvSpPr>
                <a:spLocks noGrp="1" noRot="1" noChangeAspect="1" noMove="1" noResize="1" noEditPoints="1" noAdjustHandles="1" noChangeArrowheads="1" noChangeShapeType="1" noTextEdit="1"/>
              </p:cNvSpPr>
              <p:nvPr>
                <p:ph type="title"/>
              </p:nvPr>
            </p:nvSpPr>
            <p:spPr>
              <a:xfrm>
                <a:off x="6096000" y="746760"/>
                <a:ext cx="3916680" cy="746760"/>
              </a:xfrm>
              <a:prstGeom prst="rect">
                <a:avLst/>
              </a:prstGeom>
              <a:blipFill>
                <a:blip r:embed="rId4"/>
                <a:stretch>
                  <a:fillRect b="-4032"/>
                </a:stretch>
              </a:blipFill>
            </p:spPr>
            <p:txBody>
              <a:bodyPr/>
              <a:lstStyle/>
              <a:p>
                <a:r>
                  <a:rPr lang="zh-CN" altLang="en-US">
                    <a:noFill/>
                  </a:rPr>
                  <a:t> </a:t>
                </a:r>
              </a:p>
            </p:txBody>
          </p:sp>
        </mc:Fallback>
      </mc:AlternateContent>
      <p:cxnSp>
        <p:nvCxnSpPr>
          <p:cNvPr id="17" name="直接箭头连接符 16">
            <a:extLst>
              <a:ext uri="{FF2B5EF4-FFF2-40B4-BE49-F238E27FC236}">
                <a16:creationId xmlns:a16="http://schemas.microsoft.com/office/drawing/2014/main" id="{B3996686-6237-4C20-8165-7E3E32EE3C8B}"/>
              </a:ext>
            </a:extLst>
          </p:cNvPr>
          <p:cNvCxnSpPr>
            <a:cxnSpLocks/>
          </p:cNvCxnSpPr>
          <p:nvPr/>
        </p:nvCxnSpPr>
        <p:spPr>
          <a:xfrm flipH="1">
            <a:off x="3733800" y="1173480"/>
            <a:ext cx="2057400" cy="12192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9673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76422-1915-4776-945B-D6E6F0EEA9DA}"/>
              </a:ext>
            </a:extLst>
          </p:cNvPr>
          <p:cNvSpPr>
            <a:spLocks noGrp="1"/>
          </p:cNvSpPr>
          <p:nvPr>
            <p:ph type="title"/>
          </p:nvPr>
        </p:nvSpPr>
        <p:spPr/>
        <p:txBody>
          <a:bodyPr/>
          <a:lstStyle/>
          <a:p>
            <a:r>
              <a:rPr lang="zh-CN" altLang="en-US" dirty="0">
                <a:solidFill>
                  <a:srgbClr val="002060"/>
                </a:solidFill>
              </a:rPr>
              <a:t>把灰度标定到</a:t>
            </a:r>
            <a:r>
              <a:rPr lang="en-US" altLang="zh-CN" dirty="0">
                <a:solidFill>
                  <a:srgbClr val="002060"/>
                </a:solidFill>
              </a:rPr>
              <a:t>0~255</a:t>
            </a:r>
            <a:endParaRPr lang="zh-CN" altLang="en-US" dirty="0">
              <a:solidFill>
                <a:srgbClr val="002060"/>
              </a:solidFill>
            </a:endParaRPr>
          </a:p>
        </p:txBody>
      </p:sp>
      <p:pic>
        <p:nvPicPr>
          <p:cNvPr id="5" name="内容占位符 4">
            <a:extLst>
              <a:ext uri="{FF2B5EF4-FFF2-40B4-BE49-F238E27FC236}">
                <a16:creationId xmlns:a16="http://schemas.microsoft.com/office/drawing/2014/main" id="{6A0E39D5-B263-4B99-AC4E-DAC5F1CC9C2D}"/>
              </a:ext>
            </a:extLst>
          </p:cNvPr>
          <p:cNvPicPr>
            <a:picLocks noGrp="1" noChangeAspect="1"/>
          </p:cNvPicPr>
          <p:nvPr>
            <p:ph idx="1"/>
          </p:nvPr>
        </p:nvPicPr>
        <p:blipFill>
          <a:blip r:embed="rId2"/>
          <a:stretch>
            <a:fillRect/>
          </a:stretch>
        </p:blipFill>
        <p:spPr>
          <a:xfrm>
            <a:off x="486727" y="1690688"/>
            <a:ext cx="11218545" cy="1211257"/>
          </a:xfrm>
        </p:spPr>
      </p:pic>
      <p:pic>
        <p:nvPicPr>
          <p:cNvPr id="7" name="图片 6">
            <a:extLst>
              <a:ext uri="{FF2B5EF4-FFF2-40B4-BE49-F238E27FC236}">
                <a16:creationId xmlns:a16="http://schemas.microsoft.com/office/drawing/2014/main" id="{5E829DDE-CB8E-4F9A-B0E8-2629399B1D8C}"/>
              </a:ext>
            </a:extLst>
          </p:cNvPr>
          <p:cNvPicPr>
            <a:picLocks noChangeAspect="1"/>
          </p:cNvPicPr>
          <p:nvPr/>
        </p:nvPicPr>
        <p:blipFill>
          <a:blip r:embed="rId3"/>
          <a:stretch>
            <a:fillRect/>
          </a:stretch>
        </p:blipFill>
        <p:spPr>
          <a:xfrm>
            <a:off x="2427069" y="4729485"/>
            <a:ext cx="5529164" cy="1211257"/>
          </a:xfrm>
          <a:prstGeom prst="rect">
            <a:avLst/>
          </a:prstGeom>
        </p:spPr>
      </p:pic>
      <p:sp>
        <p:nvSpPr>
          <p:cNvPr id="8" name="标题 1">
            <a:extLst>
              <a:ext uri="{FF2B5EF4-FFF2-40B4-BE49-F238E27FC236}">
                <a16:creationId xmlns:a16="http://schemas.microsoft.com/office/drawing/2014/main" id="{DF803007-D3B4-4F58-852C-1373B82C9B0C}"/>
              </a:ext>
            </a:extLst>
          </p:cNvPr>
          <p:cNvSpPr txBox="1">
            <a:spLocks/>
          </p:cNvSpPr>
          <p:nvPr/>
        </p:nvSpPr>
        <p:spPr>
          <a:xfrm>
            <a:off x="838199" y="329327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002060"/>
                </a:solidFill>
              </a:rPr>
              <a:t>使用</a:t>
            </a:r>
            <a:r>
              <a:rPr lang="en-US" altLang="zh-CN" dirty="0">
                <a:solidFill>
                  <a:srgbClr val="002060"/>
                </a:solidFill>
              </a:rPr>
              <a:t>PIL</a:t>
            </a:r>
            <a:r>
              <a:rPr lang="zh-CN" altLang="en-US" dirty="0">
                <a:solidFill>
                  <a:srgbClr val="002060"/>
                </a:solidFill>
              </a:rPr>
              <a:t>库的</a:t>
            </a:r>
            <a:r>
              <a:rPr lang="en-US" altLang="zh-CN" dirty="0" err="1">
                <a:solidFill>
                  <a:srgbClr val="002060"/>
                </a:solidFill>
              </a:rPr>
              <a:t>fromarray</a:t>
            </a:r>
            <a:r>
              <a:rPr lang="zh-CN" altLang="en-US" dirty="0">
                <a:solidFill>
                  <a:srgbClr val="002060"/>
                </a:solidFill>
              </a:rPr>
              <a:t>函数转化为图片</a:t>
            </a:r>
          </a:p>
        </p:txBody>
      </p:sp>
    </p:spTree>
    <p:extLst>
      <p:ext uri="{BB962C8B-B14F-4D97-AF65-F5344CB8AC3E}">
        <p14:creationId xmlns:p14="http://schemas.microsoft.com/office/powerpoint/2010/main" val="954428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672B25-4AED-448D-A97B-10C5912612DC}"/>
              </a:ext>
            </a:extLst>
          </p:cNvPr>
          <p:cNvSpPr>
            <a:spLocks noGrp="1"/>
          </p:cNvSpPr>
          <p:nvPr>
            <p:ph type="title"/>
          </p:nvPr>
        </p:nvSpPr>
        <p:spPr/>
        <p:txBody>
          <a:bodyPr/>
          <a:lstStyle/>
          <a:p>
            <a:r>
              <a:rPr lang="zh-CN" altLang="en-US" dirty="0">
                <a:solidFill>
                  <a:srgbClr val="002060"/>
                </a:solidFill>
              </a:rPr>
              <a:t>基于</a:t>
            </a:r>
            <a:r>
              <a:rPr lang="en-US" altLang="zh-CN" dirty="0">
                <a:solidFill>
                  <a:srgbClr val="002060"/>
                </a:solidFill>
              </a:rPr>
              <a:t>Python 3.X</a:t>
            </a:r>
            <a:endParaRPr lang="zh-CN" altLang="en-US" dirty="0">
              <a:solidFill>
                <a:srgbClr val="002060"/>
              </a:solidFill>
            </a:endParaRPr>
          </a:p>
        </p:txBody>
      </p:sp>
      <p:sp>
        <p:nvSpPr>
          <p:cNvPr id="3" name="内容占位符 2">
            <a:extLst>
              <a:ext uri="{FF2B5EF4-FFF2-40B4-BE49-F238E27FC236}">
                <a16:creationId xmlns:a16="http://schemas.microsoft.com/office/drawing/2014/main" id="{303FE1BA-0E4E-420C-80AD-687E2901F3BA}"/>
              </a:ext>
            </a:extLst>
          </p:cNvPr>
          <p:cNvSpPr>
            <a:spLocks noGrp="1"/>
          </p:cNvSpPr>
          <p:nvPr>
            <p:ph idx="1"/>
          </p:nvPr>
        </p:nvSpPr>
        <p:spPr>
          <a:xfrm>
            <a:off x="1515093" y="2677472"/>
            <a:ext cx="10515600" cy="4351338"/>
          </a:xfrm>
        </p:spPr>
        <p:txBody>
          <a:bodyPr/>
          <a:lstStyle/>
          <a:p>
            <a:r>
              <a:rPr lang="en-US" altLang="zh-CN" dirty="0">
                <a:solidFill>
                  <a:schemeClr val="accent6">
                    <a:lumMod val="75000"/>
                  </a:schemeClr>
                </a:solidFill>
              </a:rPr>
              <a:t>Numpy</a:t>
            </a:r>
          </a:p>
          <a:p>
            <a:r>
              <a:rPr lang="en-US" altLang="zh-CN" dirty="0">
                <a:solidFill>
                  <a:schemeClr val="accent6">
                    <a:lumMod val="75000"/>
                  </a:schemeClr>
                </a:solidFill>
              </a:rPr>
              <a:t>Scipy</a:t>
            </a:r>
          </a:p>
          <a:p>
            <a:r>
              <a:rPr lang="en-US" altLang="zh-CN" dirty="0">
                <a:solidFill>
                  <a:schemeClr val="accent6">
                    <a:lumMod val="75000"/>
                  </a:schemeClr>
                </a:solidFill>
              </a:rPr>
              <a:t>PIL</a:t>
            </a:r>
          </a:p>
          <a:p>
            <a:r>
              <a:rPr lang="en-US" altLang="zh-CN" dirty="0">
                <a:solidFill>
                  <a:schemeClr val="accent6">
                    <a:lumMod val="75000"/>
                  </a:schemeClr>
                </a:solidFill>
              </a:rPr>
              <a:t>Phantominator</a:t>
            </a:r>
          </a:p>
          <a:p>
            <a:r>
              <a:rPr lang="en-US" altLang="zh-CN" dirty="0">
                <a:solidFill>
                  <a:schemeClr val="accent6">
                    <a:lumMod val="75000"/>
                  </a:schemeClr>
                </a:solidFill>
              </a:rPr>
              <a:t>Numba</a:t>
            </a:r>
          </a:p>
          <a:p>
            <a:r>
              <a:rPr lang="en-US" altLang="zh-CN" dirty="0">
                <a:solidFill>
                  <a:schemeClr val="accent6">
                    <a:lumMod val="75000"/>
                  </a:schemeClr>
                </a:solidFill>
              </a:rPr>
              <a:t>Math</a:t>
            </a:r>
          </a:p>
          <a:p>
            <a:endParaRPr lang="zh-CN" altLang="en-US" dirty="0">
              <a:solidFill>
                <a:schemeClr val="accent6">
                  <a:lumMod val="75000"/>
                </a:schemeClr>
              </a:solidFill>
            </a:endParaRPr>
          </a:p>
        </p:txBody>
      </p:sp>
      <p:sp>
        <p:nvSpPr>
          <p:cNvPr id="4" name="文本框 3">
            <a:extLst>
              <a:ext uri="{FF2B5EF4-FFF2-40B4-BE49-F238E27FC236}">
                <a16:creationId xmlns:a16="http://schemas.microsoft.com/office/drawing/2014/main" id="{5DE559C4-7731-4D17-9D55-04FC809904D5}"/>
              </a:ext>
            </a:extLst>
          </p:cNvPr>
          <p:cNvSpPr txBox="1"/>
          <p:nvPr/>
        </p:nvSpPr>
        <p:spPr>
          <a:xfrm>
            <a:off x="838200" y="1918587"/>
            <a:ext cx="1620957" cy="954107"/>
          </a:xfrm>
          <a:prstGeom prst="rect">
            <a:avLst/>
          </a:prstGeom>
          <a:noFill/>
        </p:spPr>
        <p:txBody>
          <a:bodyPr wrap="none" rtlCol="0">
            <a:spAutoFit/>
          </a:bodyPr>
          <a:lstStyle/>
          <a:p>
            <a:r>
              <a:rPr lang="zh-CN" altLang="en-US" sz="2800" dirty="0">
                <a:solidFill>
                  <a:schemeClr val="accent6">
                    <a:lumMod val="75000"/>
                  </a:schemeClr>
                </a:solidFill>
              </a:rPr>
              <a:t>包含库：</a:t>
            </a:r>
            <a:endParaRPr lang="en-US" altLang="zh-CN" sz="2800" dirty="0">
              <a:solidFill>
                <a:schemeClr val="accent6">
                  <a:lumMod val="75000"/>
                </a:schemeClr>
              </a:solidFill>
            </a:endParaRPr>
          </a:p>
          <a:p>
            <a:endParaRPr lang="zh-CN" altLang="en-US" sz="2800" dirty="0"/>
          </a:p>
        </p:txBody>
      </p:sp>
    </p:spTree>
    <p:extLst>
      <p:ext uri="{BB962C8B-B14F-4D97-AF65-F5344CB8AC3E}">
        <p14:creationId xmlns:p14="http://schemas.microsoft.com/office/powerpoint/2010/main" val="10052219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EFE6E6-DA8E-499F-BD9B-2A7D1BD7D721}"/>
              </a:ext>
            </a:extLst>
          </p:cNvPr>
          <p:cNvSpPr>
            <a:spLocks noGrp="1"/>
          </p:cNvSpPr>
          <p:nvPr>
            <p:ph type="title"/>
          </p:nvPr>
        </p:nvSpPr>
        <p:spPr>
          <a:xfrm>
            <a:off x="838200" y="5475923"/>
            <a:ext cx="10515600" cy="1325563"/>
          </a:xfrm>
        </p:spPr>
        <p:txBody>
          <a:bodyPr/>
          <a:lstStyle/>
          <a:p>
            <a:r>
              <a:rPr lang="zh-CN" altLang="en-US" dirty="0">
                <a:solidFill>
                  <a:srgbClr val="002060"/>
                </a:solidFill>
              </a:rPr>
              <a:t>         原图                                重建图</a:t>
            </a:r>
          </a:p>
        </p:txBody>
      </p:sp>
      <p:pic>
        <p:nvPicPr>
          <p:cNvPr id="5" name="内容占位符 4">
            <a:extLst>
              <a:ext uri="{FF2B5EF4-FFF2-40B4-BE49-F238E27FC236}">
                <a16:creationId xmlns:a16="http://schemas.microsoft.com/office/drawing/2014/main" id="{012E3153-DF84-4DF6-A919-AF775EFE51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160" y="365125"/>
            <a:ext cx="4876800" cy="4876800"/>
          </a:xfrm>
        </p:spPr>
      </p:pic>
      <p:pic>
        <p:nvPicPr>
          <p:cNvPr id="7" name="图片 6">
            <a:extLst>
              <a:ext uri="{FF2B5EF4-FFF2-40B4-BE49-F238E27FC236}">
                <a16:creationId xmlns:a16="http://schemas.microsoft.com/office/drawing/2014/main" id="{0E8CD08E-2BB4-4EC6-9946-4C2D30A42E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9400" y="365125"/>
            <a:ext cx="4876800" cy="4876800"/>
          </a:xfrm>
          <a:prstGeom prst="rect">
            <a:avLst/>
          </a:prstGeom>
        </p:spPr>
      </p:pic>
      <p:pic>
        <p:nvPicPr>
          <p:cNvPr id="4" name="图片 3">
            <a:extLst>
              <a:ext uri="{FF2B5EF4-FFF2-40B4-BE49-F238E27FC236}">
                <a16:creationId xmlns:a16="http://schemas.microsoft.com/office/drawing/2014/main" id="{5F0CB396-EA6E-4349-BBB6-6C5A9A0BC5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 y="365125"/>
            <a:ext cx="4876800" cy="4876800"/>
          </a:xfrm>
          <a:prstGeom prst="rect">
            <a:avLst/>
          </a:prstGeom>
        </p:spPr>
      </p:pic>
      <p:pic>
        <p:nvPicPr>
          <p:cNvPr id="8" name="图片 7">
            <a:extLst>
              <a:ext uri="{FF2B5EF4-FFF2-40B4-BE49-F238E27FC236}">
                <a16:creationId xmlns:a16="http://schemas.microsoft.com/office/drawing/2014/main" id="{48A177F6-13DD-44C3-8A71-CC7886114E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9400" y="357751"/>
            <a:ext cx="4876800" cy="4876800"/>
          </a:xfrm>
          <a:prstGeom prst="rect">
            <a:avLst/>
          </a:prstGeom>
        </p:spPr>
      </p:pic>
    </p:spTree>
    <p:extLst>
      <p:ext uri="{BB962C8B-B14F-4D97-AF65-F5344CB8AC3E}">
        <p14:creationId xmlns:p14="http://schemas.microsoft.com/office/powerpoint/2010/main" val="216392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0E2F00-D1CC-44CB-BD84-C9325A767B69}"/>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313715DC-F275-41AF-8E39-146C1B624B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6092" y="717479"/>
            <a:ext cx="7230723" cy="5423042"/>
          </a:xfrm>
        </p:spPr>
      </p:pic>
      <p:sp>
        <p:nvSpPr>
          <p:cNvPr id="6" name="文本框 5">
            <a:extLst>
              <a:ext uri="{FF2B5EF4-FFF2-40B4-BE49-F238E27FC236}">
                <a16:creationId xmlns:a16="http://schemas.microsoft.com/office/drawing/2014/main" id="{305D3F90-7963-45CC-B57B-4B2C4E275D35}"/>
              </a:ext>
            </a:extLst>
          </p:cNvPr>
          <p:cNvSpPr txBox="1"/>
          <p:nvPr/>
        </p:nvSpPr>
        <p:spPr>
          <a:xfrm>
            <a:off x="9152196" y="2155912"/>
            <a:ext cx="1783943" cy="523220"/>
          </a:xfrm>
          <a:prstGeom prst="rect">
            <a:avLst/>
          </a:prstGeom>
          <a:noFill/>
        </p:spPr>
        <p:txBody>
          <a:bodyPr wrap="square" rtlCol="0">
            <a:spAutoFit/>
          </a:bodyPr>
          <a:lstStyle/>
          <a:p>
            <a:r>
              <a:rPr lang="zh-CN" altLang="en-US" sz="2800" dirty="0">
                <a:solidFill>
                  <a:srgbClr val="002060"/>
                </a:solidFill>
              </a:rPr>
              <a:t>原始数据</a:t>
            </a:r>
          </a:p>
        </p:txBody>
      </p:sp>
      <p:sp>
        <p:nvSpPr>
          <p:cNvPr id="7" name="文本框 6">
            <a:extLst>
              <a:ext uri="{FF2B5EF4-FFF2-40B4-BE49-F238E27FC236}">
                <a16:creationId xmlns:a16="http://schemas.microsoft.com/office/drawing/2014/main" id="{48072528-EB88-48E6-8ED9-116E57DA12DF}"/>
              </a:ext>
            </a:extLst>
          </p:cNvPr>
          <p:cNvSpPr txBox="1"/>
          <p:nvPr/>
        </p:nvSpPr>
        <p:spPr>
          <a:xfrm>
            <a:off x="8956110" y="4440478"/>
            <a:ext cx="1980029" cy="523220"/>
          </a:xfrm>
          <a:prstGeom prst="rect">
            <a:avLst/>
          </a:prstGeom>
          <a:noFill/>
        </p:spPr>
        <p:txBody>
          <a:bodyPr wrap="none" rtlCol="0">
            <a:spAutoFit/>
          </a:bodyPr>
          <a:lstStyle/>
          <a:p>
            <a:r>
              <a:rPr lang="zh-CN" altLang="en-US" sz="2800" dirty="0">
                <a:solidFill>
                  <a:srgbClr val="002060"/>
                </a:solidFill>
              </a:rPr>
              <a:t>频域加窗后</a:t>
            </a:r>
          </a:p>
        </p:txBody>
      </p:sp>
    </p:spTree>
    <p:extLst>
      <p:ext uri="{BB962C8B-B14F-4D97-AF65-F5344CB8AC3E}">
        <p14:creationId xmlns:p14="http://schemas.microsoft.com/office/powerpoint/2010/main" val="2756108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2AE8FF3A-7006-411A-ADAB-D07675CC54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0712" y="407096"/>
            <a:ext cx="6450904" cy="6450904"/>
          </a:xfrm>
          <a:prstGeom prst="rect">
            <a:avLst/>
          </a:prstGeom>
        </p:spPr>
      </p:pic>
      <p:sp>
        <p:nvSpPr>
          <p:cNvPr id="6" name="矩形: 圆角 5">
            <a:extLst>
              <a:ext uri="{FF2B5EF4-FFF2-40B4-BE49-F238E27FC236}">
                <a16:creationId xmlns:a16="http://schemas.microsoft.com/office/drawing/2014/main" id="{266B350F-63D8-4E82-A13D-319C4DBC5CBA}"/>
              </a:ext>
            </a:extLst>
          </p:cNvPr>
          <p:cNvSpPr/>
          <p:nvPr/>
        </p:nvSpPr>
        <p:spPr>
          <a:xfrm>
            <a:off x="4659682" y="2971800"/>
            <a:ext cx="3807912" cy="914400"/>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002060"/>
                </a:solidFill>
              </a:rPr>
              <a:t>存在一个圆形伪影，此伪影即为</a:t>
            </a:r>
            <a:r>
              <a:rPr lang="en-US" altLang="zh-CN" sz="2400" dirty="0">
                <a:solidFill>
                  <a:srgbClr val="002060"/>
                </a:solidFill>
              </a:rPr>
              <a:t>Wrap-Around</a:t>
            </a:r>
            <a:r>
              <a:rPr lang="zh-CN" altLang="en-US" sz="2400" dirty="0">
                <a:solidFill>
                  <a:srgbClr val="002060"/>
                </a:solidFill>
              </a:rPr>
              <a:t>伪影</a:t>
            </a:r>
          </a:p>
        </p:txBody>
      </p:sp>
      <p:cxnSp>
        <p:nvCxnSpPr>
          <p:cNvPr id="8" name="直接箭头连接符 7">
            <a:extLst>
              <a:ext uri="{FF2B5EF4-FFF2-40B4-BE49-F238E27FC236}">
                <a16:creationId xmlns:a16="http://schemas.microsoft.com/office/drawing/2014/main" id="{0D3CE69A-5E4E-4BA6-8EEA-2A093F48B826}"/>
              </a:ext>
            </a:extLst>
          </p:cNvPr>
          <p:cNvCxnSpPr>
            <a:cxnSpLocks/>
          </p:cNvCxnSpPr>
          <p:nvPr/>
        </p:nvCxnSpPr>
        <p:spPr>
          <a:xfrm>
            <a:off x="2793304" y="739036"/>
            <a:ext cx="1252603" cy="7640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9007B593-3EF3-471E-8F14-715157DA9DBA}"/>
              </a:ext>
            </a:extLst>
          </p:cNvPr>
          <p:cNvCxnSpPr>
            <a:cxnSpLocks/>
          </p:cNvCxnSpPr>
          <p:nvPr/>
        </p:nvCxnSpPr>
        <p:spPr>
          <a:xfrm flipV="1">
            <a:off x="2793304" y="5574082"/>
            <a:ext cx="1002082" cy="54488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A0E70611-278D-40BB-98CF-E94214AC8136}"/>
              </a:ext>
            </a:extLst>
          </p:cNvPr>
          <p:cNvCxnSpPr>
            <a:cxnSpLocks/>
          </p:cNvCxnSpPr>
          <p:nvPr/>
        </p:nvCxnSpPr>
        <p:spPr>
          <a:xfrm flipH="1">
            <a:off x="9081370" y="839244"/>
            <a:ext cx="1089764" cy="66387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69B1D775-FE50-4D50-B984-73605DCD69A7}"/>
              </a:ext>
            </a:extLst>
          </p:cNvPr>
          <p:cNvCxnSpPr>
            <a:cxnSpLocks/>
          </p:cNvCxnSpPr>
          <p:nvPr/>
        </p:nvCxnSpPr>
        <p:spPr>
          <a:xfrm flipH="1" flipV="1">
            <a:off x="9353811" y="5574082"/>
            <a:ext cx="1080371" cy="44467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4821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64n">
            <a:extLst>
              <a:ext uri="{FF2B5EF4-FFF2-40B4-BE49-F238E27FC236}">
                <a16:creationId xmlns:a16="http://schemas.microsoft.com/office/drawing/2014/main" id="{D7522C76-A22C-448A-886B-B704437976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87078" y="1104901"/>
            <a:ext cx="9016553"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14B6B3AD-2163-45BD-B0C2-12D67E641F10}"/>
              </a:ext>
            </a:extLst>
          </p:cNvPr>
          <p:cNvSpPr txBox="1"/>
          <p:nvPr/>
        </p:nvSpPr>
        <p:spPr>
          <a:xfrm>
            <a:off x="2547355" y="187834"/>
            <a:ext cx="6096000" cy="584775"/>
          </a:xfrm>
          <a:prstGeom prst="rect">
            <a:avLst/>
          </a:prstGeom>
          <a:noFill/>
        </p:spPr>
        <p:txBody>
          <a:bodyPr wrap="square">
            <a:spAutoFit/>
          </a:bodyPr>
          <a:lstStyle/>
          <a:p>
            <a:r>
              <a:rPr lang="en-US" altLang="zh-CN" sz="3200" dirty="0">
                <a:solidFill>
                  <a:srgbClr val="002060"/>
                </a:solidFill>
              </a:rPr>
              <a:t>Wrap –around</a:t>
            </a:r>
            <a:r>
              <a:rPr lang="zh-CN" altLang="en-US" sz="3200" dirty="0">
                <a:solidFill>
                  <a:srgbClr val="002060"/>
                </a:solidFill>
              </a:rPr>
              <a:t>效应，混叠伪影</a:t>
            </a:r>
          </a:p>
        </p:txBody>
      </p:sp>
      <p:sp>
        <p:nvSpPr>
          <p:cNvPr id="8" name="标题 7">
            <a:extLst>
              <a:ext uri="{FF2B5EF4-FFF2-40B4-BE49-F238E27FC236}">
                <a16:creationId xmlns:a16="http://schemas.microsoft.com/office/drawing/2014/main" id="{B1EB5F5F-3130-4897-B4A9-EDB5FDAA4629}"/>
              </a:ext>
            </a:extLst>
          </p:cNvPr>
          <p:cNvSpPr>
            <a:spLocks noGrp="1"/>
          </p:cNvSpPr>
          <p:nvPr>
            <p:ph type="title"/>
          </p:nvPr>
        </p:nvSpPr>
        <p:spPr>
          <a:xfrm>
            <a:off x="462321" y="5689598"/>
            <a:ext cx="10515600" cy="1325563"/>
          </a:xfrm>
        </p:spPr>
        <p:txBody>
          <a:bodyPr>
            <a:normAutofit/>
          </a:bodyPr>
          <a:lstStyle/>
          <a:p>
            <a:r>
              <a:rPr lang="zh-CN" altLang="en-US" sz="4000" dirty="0">
                <a:solidFill>
                  <a:srgbClr val="002060"/>
                </a:solidFill>
              </a:rPr>
              <a:t>                       需要进行补零操作</a:t>
            </a:r>
          </a:p>
        </p:txBody>
      </p:sp>
    </p:spTree>
    <p:extLst>
      <p:ext uri="{BB962C8B-B14F-4D97-AF65-F5344CB8AC3E}">
        <p14:creationId xmlns:p14="http://schemas.microsoft.com/office/powerpoint/2010/main" val="18900712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DE8F88-4783-4E84-922B-DD9EE28EAE12}"/>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2496E708-2DF6-4654-8586-B564E76265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0518" y="461105"/>
            <a:ext cx="4876799" cy="4876799"/>
          </a:xfrm>
        </p:spPr>
      </p:pic>
      <p:pic>
        <p:nvPicPr>
          <p:cNvPr id="7" name="图片 6">
            <a:extLst>
              <a:ext uri="{FF2B5EF4-FFF2-40B4-BE49-F238E27FC236}">
                <a16:creationId xmlns:a16="http://schemas.microsoft.com/office/drawing/2014/main" id="{1BC1B577-64AE-4ACF-8C09-C81EAEF2E1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1737" y="461104"/>
            <a:ext cx="4876800" cy="4876800"/>
          </a:xfrm>
          <a:prstGeom prst="rect">
            <a:avLst/>
          </a:prstGeom>
        </p:spPr>
      </p:pic>
      <p:sp>
        <p:nvSpPr>
          <p:cNvPr id="9" name="文本框 8">
            <a:extLst>
              <a:ext uri="{FF2B5EF4-FFF2-40B4-BE49-F238E27FC236}">
                <a16:creationId xmlns:a16="http://schemas.microsoft.com/office/drawing/2014/main" id="{1B022073-8C39-49E5-B19A-D5156E2A97D9}"/>
              </a:ext>
            </a:extLst>
          </p:cNvPr>
          <p:cNvSpPr txBox="1"/>
          <p:nvPr/>
        </p:nvSpPr>
        <p:spPr>
          <a:xfrm>
            <a:off x="2442575" y="5873675"/>
            <a:ext cx="1261884" cy="523220"/>
          </a:xfrm>
          <a:prstGeom prst="rect">
            <a:avLst/>
          </a:prstGeom>
          <a:noFill/>
        </p:spPr>
        <p:txBody>
          <a:bodyPr wrap="none" rtlCol="0">
            <a:spAutoFit/>
          </a:bodyPr>
          <a:lstStyle/>
          <a:p>
            <a:r>
              <a:rPr lang="zh-CN" altLang="en-US" sz="2800" dirty="0">
                <a:solidFill>
                  <a:srgbClr val="002060"/>
                </a:solidFill>
              </a:rPr>
              <a:t>未补零</a:t>
            </a:r>
          </a:p>
        </p:txBody>
      </p:sp>
      <p:sp>
        <p:nvSpPr>
          <p:cNvPr id="10" name="文本框 9">
            <a:extLst>
              <a:ext uri="{FF2B5EF4-FFF2-40B4-BE49-F238E27FC236}">
                <a16:creationId xmlns:a16="http://schemas.microsoft.com/office/drawing/2014/main" id="{298CEB41-A992-4180-AE76-DC3FDDA0AE7F}"/>
              </a:ext>
            </a:extLst>
          </p:cNvPr>
          <p:cNvSpPr txBox="1"/>
          <p:nvPr/>
        </p:nvSpPr>
        <p:spPr>
          <a:xfrm>
            <a:off x="8659195" y="5873675"/>
            <a:ext cx="1261884" cy="523220"/>
          </a:xfrm>
          <a:prstGeom prst="rect">
            <a:avLst/>
          </a:prstGeom>
          <a:noFill/>
        </p:spPr>
        <p:txBody>
          <a:bodyPr wrap="none" rtlCol="0">
            <a:spAutoFit/>
          </a:bodyPr>
          <a:lstStyle/>
          <a:p>
            <a:r>
              <a:rPr lang="zh-CN" altLang="en-US" sz="2800" dirty="0">
                <a:solidFill>
                  <a:srgbClr val="002060"/>
                </a:solidFill>
              </a:rPr>
              <a:t>补零后</a:t>
            </a:r>
          </a:p>
        </p:txBody>
      </p:sp>
    </p:spTree>
    <p:extLst>
      <p:ext uri="{BB962C8B-B14F-4D97-AF65-F5344CB8AC3E}">
        <p14:creationId xmlns:p14="http://schemas.microsoft.com/office/powerpoint/2010/main" val="133663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623C33-B5D3-42EF-8D41-A404E14916BB}"/>
              </a:ext>
            </a:extLst>
          </p:cNvPr>
          <p:cNvSpPr>
            <a:spLocks noGrp="1"/>
          </p:cNvSpPr>
          <p:nvPr>
            <p:ph type="title"/>
          </p:nvPr>
        </p:nvSpPr>
        <p:spPr>
          <a:xfrm>
            <a:off x="1026141" y="5080480"/>
            <a:ext cx="2120798" cy="619885"/>
          </a:xfrm>
        </p:spPr>
        <p:txBody>
          <a:bodyPr>
            <a:noAutofit/>
          </a:bodyPr>
          <a:lstStyle/>
          <a:p>
            <a:r>
              <a:rPr lang="en-US" altLang="zh-CN" sz="3200" dirty="0">
                <a:solidFill>
                  <a:srgbClr val="002060"/>
                </a:solidFill>
              </a:rPr>
              <a:t>Hamming</a:t>
            </a:r>
            <a:endParaRPr lang="zh-CN" altLang="en-US" sz="3200" dirty="0">
              <a:solidFill>
                <a:srgbClr val="002060"/>
              </a:solidFill>
            </a:endParaRPr>
          </a:p>
        </p:txBody>
      </p:sp>
      <p:sp>
        <p:nvSpPr>
          <p:cNvPr id="9" name="标题 1">
            <a:extLst>
              <a:ext uri="{FF2B5EF4-FFF2-40B4-BE49-F238E27FC236}">
                <a16:creationId xmlns:a16="http://schemas.microsoft.com/office/drawing/2014/main" id="{C95DEE7D-A291-4835-A001-A0253B1B1EB2}"/>
              </a:ext>
            </a:extLst>
          </p:cNvPr>
          <p:cNvSpPr txBox="1">
            <a:spLocks/>
          </p:cNvSpPr>
          <p:nvPr/>
        </p:nvSpPr>
        <p:spPr>
          <a:xfrm>
            <a:off x="5234383" y="5080480"/>
            <a:ext cx="2120798" cy="61988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002060"/>
                </a:solidFill>
              </a:rPr>
              <a:t>Hanning</a:t>
            </a:r>
            <a:endParaRPr lang="zh-CN" altLang="en-US" sz="3200" dirty="0">
              <a:solidFill>
                <a:srgbClr val="002060"/>
              </a:solidFill>
            </a:endParaRPr>
          </a:p>
        </p:txBody>
      </p:sp>
      <p:sp>
        <p:nvSpPr>
          <p:cNvPr id="12" name="标题 1">
            <a:extLst>
              <a:ext uri="{FF2B5EF4-FFF2-40B4-BE49-F238E27FC236}">
                <a16:creationId xmlns:a16="http://schemas.microsoft.com/office/drawing/2014/main" id="{BDB7C2C6-4713-4585-A5B3-CFD6D6B64227}"/>
              </a:ext>
            </a:extLst>
          </p:cNvPr>
          <p:cNvSpPr txBox="1">
            <a:spLocks/>
          </p:cNvSpPr>
          <p:nvPr/>
        </p:nvSpPr>
        <p:spPr>
          <a:xfrm>
            <a:off x="8914838" y="5080480"/>
            <a:ext cx="2684691" cy="61988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solidFill>
                  <a:srgbClr val="002060"/>
                </a:solidFill>
              </a:rPr>
              <a:t>Shepp-Logan</a:t>
            </a:r>
            <a:endParaRPr lang="zh-CN" altLang="en-US" sz="3200" dirty="0">
              <a:solidFill>
                <a:srgbClr val="002060"/>
              </a:solidFill>
            </a:endParaRPr>
          </a:p>
        </p:txBody>
      </p:sp>
      <p:pic>
        <p:nvPicPr>
          <p:cNvPr id="4" name="图片 3">
            <a:extLst>
              <a:ext uri="{FF2B5EF4-FFF2-40B4-BE49-F238E27FC236}">
                <a16:creationId xmlns:a16="http://schemas.microsoft.com/office/drawing/2014/main" id="{19B804DC-BCF3-4A59-866C-5F11709F2F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096" y="1361658"/>
            <a:ext cx="3120888" cy="3120888"/>
          </a:xfrm>
          <a:prstGeom prst="rect">
            <a:avLst/>
          </a:prstGeom>
        </p:spPr>
      </p:pic>
      <p:pic>
        <p:nvPicPr>
          <p:cNvPr id="13" name="图片 12">
            <a:extLst>
              <a:ext uri="{FF2B5EF4-FFF2-40B4-BE49-F238E27FC236}">
                <a16:creationId xmlns:a16="http://schemas.microsoft.com/office/drawing/2014/main" id="{402BD10A-6F8B-4279-BEBE-2AB7D0C730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5556" y="1361659"/>
            <a:ext cx="3120887" cy="3120887"/>
          </a:xfrm>
          <a:prstGeom prst="rect">
            <a:avLst/>
          </a:prstGeom>
        </p:spPr>
      </p:pic>
      <p:pic>
        <p:nvPicPr>
          <p:cNvPr id="15" name="图片 14">
            <a:extLst>
              <a:ext uri="{FF2B5EF4-FFF2-40B4-BE49-F238E27FC236}">
                <a16:creationId xmlns:a16="http://schemas.microsoft.com/office/drawing/2014/main" id="{C355C613-DBB0-45A8-A2E7-8B40DB53AE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6739" y="1361659"/>
            <a:ext cx="3120887" cy="3120887"/>
          </a:xfrm>
          <a:prstGeom prst="rect">
            <a:avLst/>
          </a:prstGeom>
        </p:spPr>
      </p:pic>
    </p:spTree>
    <p:extLst>
      <p:ext uri="{BB962C8B-B14F-4D97-AF65-F5344CB8AC3E}">
        <p14:creationId xmlns:p14="http://schemas.microsoft.com/office/powerpoint/2010/main" val="3302543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010F432A-48F7-4BA2-87F5-A1B7714B23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78422" y="321778"/>
            <a:ext cx="7435151" cy="5576363"/>
          </a:xfrm>
        </p:spPr>
      </p:pic>
      <p:sp>
        <p:nvSpPr>
          <p:cNvPr id="6" name="箭头: 下 5">
            <a:extLst>
              <a:ext uri="{FF2B5EF4-FFF2-40B4-BE49-F238E27FC236}">
                <a16:creationId xmlns:a16="http://schemas.microsoft.com/office/drawing/2014/main" id="{621C6175-DD99-43C5-8B9E-7B58A163A94F}"/>
              </a:ext>
            </a:extLst>
          </p:cNvPr>
          <p:cNvSpPr/>
          <p:nvPr/>
        </p:nvSpPr>
        <p:spPr>
          <a:xfrm rot="16200000">
            <a:off x="6924828" y="5887639"/>
            <a:ext cx="748145" cy="6819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7" name="文本框 6">
            <a:extLst>
              <a:ext uri="{FF2B5EF4-FFF2-40B4-BE49-F238E27FC236}">
                <a16:creationId xmlns:a16="http://schemas.microsoft.com/office/drawing/2014/main" id="{1C5FA9E4-8802-4B69-933E-2E2437DBE1E9}"/>
              </a:ext>
            </a:extLst>
          </p:cNvPr>
          <p:cNvSpPr txBox="1"/>
          <p:nvPr/>
        </p:nvSpPr>
        <p:spPr>
          <a:xfrm>
            <a:off x="5632861" y="5969655"/>
            <a:ext cx="926275" cy="523220"/>
          </a:xfrm>
          <a:prstGeom prst="rect">
            <a:avLst/>
          </a:prstGeom>
          <a:noFill/>
        </p:spPr>
        <p:txBody>
          <a:bodyPr wrap="square" rtlCol="0">
            <a:spAutoFit/>
          </a:bodyPr>
          <a:lstStyle/>
          <a:p>
            <a:r>
              <a:rPr lang="zh-CN" altLang="en-US" sz="2800" b="1" dirty="0">
                <a:solidFill>
                  <a:srgbClr val="002060"/>
                </a:solidFill>
              </a:rPr>
              <a:t>高频</a:t>
            </a:r>
          </a:p>
        </p:txBody>
      </p:sp>
      <p:sp>
        <p:nvSpPr>
          <p:cNvPr id="9" name="箭头: 下 8">
            <a:extLst>
              <a:ext uri="{FF2B5EF4-FFF2-40B4-BE49-F238E27FC236}">
                <a16:creationId xmlns:a16="http://schemas.microsoft.com/office/drawing/2014/main" id="{750A8B36-00C5-4D85-B9D7-9F9F75F100D3}"/>
              </a:ext>
            </a:extLst>
          </p:cNvPr>
          <p:cNvSpPr/>
          <p:nvPr/>
        </p:nvSpPr>
        <p:spPr>
          <a:xfrm rot="5400000">
            <a:off x="4519025" y="5887639"/>
            <a:ext cx="748145" cy="6819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10" name="文本框 9">
            <a:extLst>
              <a:ext uri="{FF2B5EF4-FFF2-40B4-BE49-F238E27FC236}">
                <a16:creationId xmlns:a16="http://schemas.microsoft.com/office/drawing/2014/main" id="{A4BBB1F3-9016-4418-BA32-722054551FE6}"/>
              </a:ext>
            </a:extLst>
          </p:cNvPr>
          <p:cNvSpPr txBox="1"/>
          <p:nvPr/>
        </p:nvSpPr>
        <p:spPr>
          <a:xfrm>
            <a:off x="3227059" y="5969655"/>
            <a:ext cx="926275" cy="523220"/>
          </a:xfrm>
          <a:prstGeom prst="rect">
            <a:avLst/>
          </a:prstGeom>
          <a:noFill/>
        </p:spPr>
        <p:txBody>
          <a:bodyPr wrap="square" rtlCol="0">
            <a:spAutoFit/>
          </a:bodyPr>
          <a:lstStyle/>
          <a:p>
            <a:r>
              <a:rPr lang="zh-CN" altLang="en-US" sz="2800" b="1" dirty="0">
                <a:solidFill>
                  <a:srgbClr val="002060"/>
                </a:solidFill>
              </a:rPr>
              <a:t>低频</a:t>
            </a:r>
          </a:p>
        </p:txBody>
      </p:sp>
      <p:sp>
        <p:nvSpPr>
          <p:cNvPr id="11" name="文本框 10">
            <a:extLst>
              <a:ext uri="{FF2B5EF4-FFF2-40B4-BE49-F238E27FC236}">
                <a16:creationId xmlns:a16="http://schemas.microsoft.com/office/drawing/2014/main" id="{3772C846-C450-4648-8F3A-B51B2459C1D9}"/>
              </a:ext>
            </a:extLst>
          </p:cNvPr>
          <p:cNvSpPr txBox="1"/>
          <p:nvPr/>
        </p:nvSpPr>
        <p:spPr>
          <a:xfrm>
            <a:off x="7886264" y="5969655"/>
            <a:ext cx="926275" cy="523220"/>
          </a:xfrm>
          <a:prstGeom prst="rect">
            <a:avLst/>
          </a:prstGeom>
          <a:noFill/>
        </p:spPr>
        <p:txBody>
          <a:bodyPr wrap="square" rtlCol="0">
            <a:spAutoFit/>
          </a:bodyPr>
          <a:lstStyle/>
          <a:p>
            <a:r>
              <a:rPr lang="zh-CN" altLang="en-US" sz="2800" b="1" dirty="0">
                <a:solidFill>
                  <a:srgbClr val="002060"/>
                </a:solidFill>
              </a:rPr>
              <a:t>低频</a:t>
            </a:r>
          </a:p>
        </p:txBody>
      </p:sp>
      <p:sp>
        <p:nvSpPr>
          <p:cNvPr id="12" name="箭头: 下 11">
            <a:extLst>
              <a:ext uri="{FF2B5EF4-FFF2-40B4-BE49-F238E27FC236}">
                <a16:creationId xmlns:a16="http://schemas.microsoft.com/office/drawing/2014/main" id="{53A1A08F-7275-45B9-AD36-467F5E5299EA}"/>
              </a:ext>
            </a:extLst>
          </p:cNvPr>
          <p:cNvSpPr/>
          <p:nvPr/>
        </p:nvSpPr>
        <p:spPr>
          <a:xfrm rot="10800000">
            <a:off x="726139" y="2026180"/>
            <a:ext cx="748145" cy="6819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13" name="标题 12">
            <a:extLst>
              <a:ext uri="{FF2B5EF4-FFF2-40B4-BE49-F238E27FC236}">
                <a16:creationId xmlns:a16="http://schemas.microsoft.com/office/drawing/2014/main" id="{E8274E6D-31DE-4D92-9991-91BA647CBE98}"/>
              </a:ext>
            </a:extLst>
          </p:cNvPr>
          <p:cNvSpPr txBox="1">
            <a:spLocks noGrp="1"/>
          </p:cNvSpPr>
          <p:nvPr>
            <p:ph type="title"/>
          </p:nvPr>
        </p:nvSpPr>
        <p:spPr>
          <a:xfrm>
            <a:off x="444594" y="1369732"/>
            <a:ext cx="1311234" cy="480131"/>
          </a:xfrm>
          <a:prstGeom prst="rect">
            <a:avLst/>
          </a:prstGeom>
          <a:noFill/>
        </p:spPr>
        <p:txBody>
          <a:bodyPr wrap="square" rtlCol="0">
            <a:spAutoFit/>
          </a:bodyPr>
          <a:lstStyle/>
          <a:p>
            <a:r>
              <a:rPr lang="zh-CN" altLang="en-US" sz="2800" b="1" dirty="0">
                <a:solidFill>
                  <a:srgbClr val="002060"/>
                </a:solidFill>
              </a:rPr>
              <a:t>高增益</a:t>
            </a:r>
          </a:p>
        </p:txBody>
      </p:sp>
      <p:sp>
        <p:nvSpPr>
          <p:cNvPr id="14" name="箭头: 下 13">
            <a:extLst>
              <a:ext uri="{FF2B5EF4-FFF2-40B4-BE49-F238E27FC236}">
                <a16:creationId xmlns:a16="http://schemas.microsoft.com/office/drawing/2014/main" id="{E97EDC9A-4176-4C84-BE25-BDB8C5FD2FFC}"/>
              </a:ext>
            </a:extLst>
          </p:cNvPr>
          <p:cNvSpPr/>
          <p:nvPr/>
        </p:nvSpPr>
        <p:spPr>
          <a:xfrm>
            <a:off x="711568" y="4310151"/>
            <a:ext cx="748145" cy="6819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15" name="标题 12">
            <a:extLst>
              <a:ext uri="{FF2B5EF4-FFF2-40B4-BE49-F238E27FC236}">
                <a16:creationId xmlns:a16="http://schemas.microsoft.com/office/drawing/2014/main" id="{A02FAA19-8338-4042-AB98-97D8A88F73ED}"/>
              </a:ext>
            </a:extLst>
          </p:cNvPr>
          <p:cNvSpPr txBox="1">
            <a:spLocks/>
          </p:cNvSpPr>
          <p:nvPr/>
        </p:nvSpPr>
        <p:spPr>
          <a:xfrm>
            <a:off x="444594" y="5248202"/>
            <a:ext cx="1311234" cy="48013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solidFill>
                  <a:srgbClr val="002060"/>
                </a:solidFill>
              </a:rPr>
              <a:t>低增益</a:t>
            </a:r>
          </a:p>
        </p:txBody>
      </p:sp>
      <p:sp>
        <p:nvSpPr>
          <p:cNvPr id="16" name="椭圆 15">
            <a:extLst>
              <a:ext uri="{FF2B5EF4-FFF2-40B4-BE49-F238E27FC236}">
                <a16:creationId xmlns:a16="http://schemas.microsoft.com/office/drawing/2014/main" id="{33EE1913-7814-43A8-B37D-2D85409EC095}"/>
              </a:ext>
            </a:extLst>
          </p:cNvPr>
          <p:cNvSpPr/>
          <p:nvPr/>
        </p:nvSpPr>
        <p:spPr>
          <a:xfrm>
            <a:off x="2208809" y="3153306"/>
            <a:ext cx="1318161" cy="973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效果最好</a:t>
            </a:r>
          </a:p>
        </p:txBody>
      </p:sp>
    </p:spTree>
    <p:extLst>
      <p:ext uri="{BB962C8B-B14F-4D97-AF65-F5344CB8AC3E}">
        <p14:creationId xmlns:p14="http://schemas.microsoft.com/office/powerpoint/2010/main" val="178400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animBg="1"/>
      <p:bldP spid="10" grpId="0"/>
      <p:bldP spid="11" grpId="0"/>
      <p:bldP spid="12" grpId="0" animBg="1"/>
      <p:bldP spid="13" grpId="0"/>
      <p:bldP spid="14" grpId="0" animBg="1"/>
      <p:bldP spid="15" grpId="0"/>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05CAF0-232D-4B31-8E83-4DBE3C71E301}"/>
              </a:ext>
            </a:extLst>
          </p:cNvPr>
          <p:cNvSpPr>
            <a:spLocks noGrp="1"/>
          </p:cNvSpPr>
          <p:nvPr>
            <p:ph type="title"/>
          </p:nvPr>
        </p:nvSpPr>
        <p:spPr>
          <a:xfrm>
            <a:off x="675862" y="5532437"/>
            <a:ext cx="10515600" cy="1325563"/>
          </a:xfrm>
        </p:spPr>
        <p:txBody>
          <a:bodyPr/>
          <a:lstStyle/>
          <a:p>
            <a:r>
              <a:rPr lang="en-US" altLang="zh-CN" dirty="0"/>
              <a:t>          </a:t>
            </a:r>
            <a:r>
              <a:rPr lang="en-US" altLang="zh-CN" dirty="0">
                <a:solidFill>
                  <a:srgbClr val="002060"/>
                </a:solidFill>
              </a:rPr>
              <a:t>Hamming				   Ramp	</a:t>
            </a:r>
            <a:endParaRPr lang="zh-CN" altLang="en-US" dirty="0">
              <a:solidFill>
                <a:srgbClr val="002060"/>
              </a:solidFill>
            </a:endParaRPr>
          </a:p>
        </p:txBody>
      </p:sp>
      <p:pic>
        <p:nvPicPr>
          <p:cNvPr id="10" name="图片 9">
            <a:extLst>
              <a:ext uri="{FF2B5EF4-FFF2-40B4-BE49-F238E27FC236}">
                <a16:creationId xmlns:a16="http://schemas.microsoft.com/office/drawing/2014/main" id="{09A94EC5-CCD7-497E-9C87-2D11A68730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225" y="546307"/>
            <a:ext cx="4876800" cy="4876800"/>
          </a:xfrm>
          <a:prstGeom prst="rect">
            <a:avLst/>
          </a:prstGeom>
        </p:spPr>
      </p:pic>
      <p:pic>
        <p:nvPicPr>
          <p:cNvPr id="14" name="内容占位符 13">
            <a:extLst>
              <a:ext uri="{FF2B5EF4-FFF2-40B4-BE49-F238E27FC236}">
                <a16:creationId xmlns:a16="http://schemas.microsoft.com/office/drawing/2014/main" id="{979E4FEC-8C24-4CDD-ADA5-71B33B8979A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99975" y="546307"/>
            <a:ext cx="4876800" cy="4876800"/>
          </a:xfrm>
        </p:spPr>
      </p:pic>
    </p:spTree>
    <p:extLst>
      <p:ext uri="{BB962C8B-B14F-4D97-AF65-F5344CB8AC3E}">
        <p14:creationId xmlns:p14="http://schemas.microsoft.com/office/powerpoint/2010/main" val="13843923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05CAF0-232D-4B31-8E83-4DBE3C71E301}"/>
              </a:ext>
            </a:extLst>
          </p:cNvPr>
          <p:cNvSpPr>
            <a:spLocks noGrp="1"/>
          </p:cNvSpPr>
          <p:nvPr>
            <p:ph type="title"/>
          </p:nvPr>
        </p:nvSpPr>
        <p:spPr>
          <a:xfrm>
            <a:off x="675862" y="5532437"/>
            <a:ext cx="10515600" cy="1325563"/>
          </a:xfrm>
        </p:spPr>
        <p:txBody>
          <a:bodyPr/>
          <a:lstStyle/>
          <a:p>
            <a:r>
              <a:rPr lang="en-US" altLang="zh-CN" dirty="0"/>
              <a:t>          </a:t>
            </a:r>
            <a:r>
              <a:rPr lang="en-US" altLang="zh-CN" dirty="0">
                <a:solidFill>
                  <a:srgbClr val="002060"/>
                </a:solidFill>
              </a:rPr>
              <a:t>Hamming				    Ramp	</a:t>
            </a:r>
            <a:endParaRPr lang="zh-CN" altLang="en-US" dirty="0">
              <a:solidFill>
                <a:srgbClr val="002060"/>
              </a:solidFill>
            </a:endParaRPr>
          </a:p>
        </p:txBody>
      </p:sp>
      <p:pic>
        <p:nvPicPr>
          <p:cNvPr id="4" name="图片 3">
            <a:extLst>
              <a:ext uri="{FF2B5EF4-FFF2-40B4-BE49-F238E27FC236}">
                <a16:creationId xmlns:a16="http://schemas.microsoft.com/office/drawing/2014/main" id="{A9D0CF56-2590-4012-95B9-F3764B2039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264" y="601528"/>
            <a:ext cx="5926874" cy="4905494"/>
          </a:xfrm>
          <a:prstGeom prst="rect">
            <a:avLst/>
          </a:prstGeom>
        </p:spPr>
      </p:pic>
      <p:pic>
        <p:nvPicPr>
          <p:cNvPr id="10" name="内容占位符 9">
            <a:extLst>
              <a:ext uri="{FF2B5EF4-FFF2-40B4-BE49-F238E27FC236}">
                <a16:creationId xmlns:a16="http://schemas.microsoft.com/office/drawing/2014/main" id="{1B3997A0-6205-4147-8E1A-A5FE9E0A5B3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04499" y="601528"/>
            <a:ext cx="4904406" cy="4904406"/>
          </a:xfrm>
        </p:spPr>
      </p:pic>
    </p:spTree>
    <p:extLst>
      <p:ext uri="{BB962C8B-B14F-4D97-AF65-F5344CB8AC3E}">
        <p14:creationId xmlns:p14="http://schemas.microsoft.com/office/powerpoint/2010/main" val="2023306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CBE52D-D20F-4C7D-A284-E700B276E47A}"/>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8071B972-7B09-4358-907B-41357173EE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1972" y="678543"/>
            <a:ext cx="5500914" cy="5500914"/>
          </a:xfrm>
        </p:spPr>
      </p:pic>
      <p:pic>
        <p:nvPicPr>
          <p:cNvPr id="7" name="图片 6">
            <a:extLst>
              <a:ext uri="{FF2B5EF4-FFF2-40B4-BE49-F238E27FC236}">
                <a16:creationId xmlns:a16="http://schemas.microsoft.com/office/drawing/2014/main" id="{924D16AD-A16C-4635-B880-01B230C8C7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4685" y="678543"/>
            <a:ext cx="5500914" cy="5500914"/>
          </a:xfrm>
          <a:prstGeom prst="rect">
            <a:avLst/>
          </a:prstGeom>
        </p:spPr>
      </p:pic>
    </p:spTree>
    <p:extLst>
      <p:ext uri="{BB962C8B-B14F-4D97-AF65-F5344CB8AC3E}">
        <p14:creationId xmlns:p14="http://schemas.microsoft.com/office/powerpoint/2010/main" val="3118587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CD42CBD3-171B-441D-994F-3FABF0F7849D}"/>
              </a:ext>
            </a:extLst>
          </p:cNvPr>
          <p:cNvGrpSpPr>
            <a:grpSpLocks/>
          </p:cNvGrpSpPr>
          <p:nvPr/>
        </p:nvGrpSpPr>
        <p:grpSpPr bwMode="auto">
          <a:xfrm>
            <a:off x="4961415" y="656431"/>
            <a:ext cx="5400675" cy="5545137"/>
            <a:chOff x="3438" y="10395"/>
            <a:chExt cx="4053" cy="5607"/>
          </a:xfrm>
        </p:grpSpPr>
        <p:sp>
          <p:nvSpPr>
            <p:cNvPr id="5" name="Line 3">
              <a:extLst>
                <a:ext uri="{FF2B5EF4-FFF2-40B4-BE49-F238E27FC236}">
                  <a16:creationId xmlns:a16="http://schemas.microsoft.com/office/drawing/2014/main" id="{A152A7DB-A9E3-4DFE-8579-3320E88D6A61}"/>
                </a:ext>
              </a:extLst>
            </p:cNvPr>
            <p:cNvSpPr>
              <a:spLocks noChangeShapeType="1"/>
            </p:cNvSpPr>
            <p:nvPr/>
          </p:nvSpPr>
          <p:spPr bwMode="auto">
            <a:xfrm flipH="1">
              <a:off x="5412" y="10922"/>
              <a:ext cx="21" cy="4650"/>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 name="_s1061">
              <a:extLst>
                <a:ext uri="{FF2B5EF4-FFF2-40B4-BE49-F238E27FC236}">
                  <a16:creationId xmlns:a16="http://schemas.microsoft.com/office/drawing/2014/main" id="{3BEA64CD-5778-4693-B883-4A9DFFE010FE}"/>
                </a:ext>
              </a:extLst>
            </p:cNvPr>
            <p:cNvSpPr>
              <a:spLocks noChangeArrowheads="1"/>
            </p:cNvSpPr>
            <p:nvPr/>
          </p:nvSpPr>
          <p:spPr bwMode="auto">
            <a:xfrm>
              <a:off x="4299" y="10395"/>
              <a:ext cx="2667" cy="52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12943" tIns="6471" rIns="12943" bIns="6471"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dirty="0">
                  <a:solidFill>
                    <a:schemeClr val="bg1"/>
                  </a:solidFill>
                </a:rPr>
                <a:t>测量每个视角</a:t>
              </a:r>
              <a:r>
                <a:rPr lang="zh-CN" altLang="en-US" sz="2000" dirty="0">
                  <a:solidFill>
                    <a:schemeClr val="bg1"/>
                  </a:solidFill>
                  <a:sym typeface="Symbol" panose="05050102010706020507" pitchFamily="18" charset="2"/>
                </a:rPr>
                <a:t></a:t>
              </a:r>
              <a:r>
                <a:rPr lang="zh-CN" altLang="en-US" sz="2000" dirty="0">
                  <a:solidFill>
                    <a:schemeClr val="bg1"/>
                  </a:solidFill>
                </a:rPr>
                <a:t>的投影</a:t>
              </a:r>
              <a:r>
                <a:rPr lang="en-US" altLang="zh-CN" sz="2000" dirty="0">
                  <a:solidFill>
                    <a:schemeClr val="bg1"/>
                  </a:solidFill>
                </a:rPr>
                <a:t>p(t, </a:t>
              </a:r>
              <a:r>
                <a:rPr lang="en-US" altLang="zh-CN" sz="2000" dirty="0">
                  <a:solidFill>
                    <a:schemeClr val="bg1"/>
                  </a:solidFill>
                  <a:sym typeface="Symbol" panose="05050102010706020507" pitchFamily="18" charset="2"/>
                </a:rPr>
                <a:t></a:t>
              </a:r>
              <a:r>
                <a:rPr lang="en-US" altLang="zh-CN" sz="2000" dirty="0">
                  <a:solidFill>
                    <a:schemeClr val="bg1"/>
                  </a:solidFill>
                </a:rPr>
                <a:t>)</a:t>
              </a:r>
            </a:p>
          </p:txBody>
        </p:sp>
        <p:sp>
          <p:nvSpPr>
            <p:cNvPr id="7" name="_s1068">
              <a:extLst>
                <a:ext uri="{FF2B5EF4-FFF2-40B4-BE49-F238E27FC236}">
                  <a16:creationId xmlns:a16="http://schemas.microsoft.com/office/drawing/2014/main" id="{1A81337B-1B90-4D6D-99B8-19DAF2022CA3}"/>
                </a:ext>
              </a:extLst>
            </p:cNvPr>
            <p:cNvSpPr>
              <a:spLocks noChangeArrowheads="1"/>
            </p:cNvSpPr>
            <p:nvPr/>
          </p:nvSpPr>
          <p:spPr bwMode="auto">
            <a:xfrm>
              <a:off x="4152" y="11294"/>
              <a:ext cx="2751" cy="518"/>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12943" tIns="6471" rIns="12943" bIns="6471"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dirty="0">
                  <a:solidFill>
                    <a:schemeClr val="bg1"/>
                  </a:solidFill>
                </a:rPr>
                <a:t>对投影</a:t>
              </a:r>
              <a:r>
                <a:rPr lang="en-US" altLang="zh-CN" sz="2000" dirty="0">
                  <a:solidFill>
                    <a:schemeClr val="bg1"/>
                  </a:solidFill>
                </a:rPr>
                <a:t>p(t, </a:t>
              </a:r>
              <a:r>
                <a:rPr lang="en-US" altLang="zh-CN" sz="2000" dirty="0">
                  <a:solidFill>
                    <a:schemeClr val="bg1"/>
                  </a:solidFill>
                  <a:sym typeface="Symbol" panose="05050102010706020507" pitchFamily="18" charset="2"/>
                </a:rPr>
                <a:t></a:t>
              </a:r>
              <a:r>
                <a:rPr lang="en-US" altLang="zh-CN" sz="2000" dirty="0">
                  <a:solidFill>
                    <a:schemeClr val="bg1"/>
                  </a:solidFill>
                </a:rPr>
                <a:t>)</a:t>
              </a:r>
              <a:r>
                <a:rPr lang="zh-CN" altLang="en-US" sz="2000" dirty="0">
                  <a:solidFill>
                    <a:schemeClr val="bg1"/>
                  </a:solidFill>
                </a:rPr>
                <a:t>补</a:t>
              </a:r>
              <a:r>
                <a:rPr lang="en-US" altLang="zh-CN" sz="2000" dirty="0">
                  <a:solidFill>
                    <a:schemeClr val="bg1"/>
                  </a:solidFill>
                </a:rPr>
                <a:t>0</a:t>
              </a:r>
              <a:r>
                <a:rPr lang="zh-CN" altLang="en-US" sz="2000" dirty="0">
                  <a:solidFill>
                    <a:schemeClr val="bg1"/>
                  </a:solidFill>
                </a:rPr>
                <a:t>，得到</a:t>
              </a:r>
              <a:r>
                <a:rPr lang="en-US" altLang="zh-CN" sz="2000" dirty="0">
                  <a:solidFill>
                    <a:schemeClr val="bg1"/>
                  </a:solidFill>
                </a:rPr>
                <a:t>p</a:t>
              </a:r>
              <a:r>
                <a:rPr lang="en-US" altLang="zh-CN" sz="2000" dirty="0">
                  <a:solidFill>
                    <a:schemeClr val="bg1"/>
                  </a:solidFill>
                  <a:sym typeface="Symbol" panose="05050102010706020507" pitchFamily="18" charset="2"/>
                </a:rPr>
                <a:t></a:t>
              </a:r>
              <a:r>
                <a:rPr lang="en-US" altLang="zh-CN" sz="2000" dirty="0">
                  <a:solidFill>
                    <a:schemeClr val="bg1"/>
                  </a:solidFill>
                </a:rPr>
                <a:t>(t, </a:t>
              </a:r>
              <a:r>
                <a:rPr lang="en-US" altLang="zh-CN" sz="2000" dirty="0">
                  <a:solidFill>
                    <a:schemeClr val="bg1"/>
                  </a:solidFill>
                  <a:sym typeface="Symbol" panose="05050102010706020507" pitchFamily="18" charset="2"/>
                </a:rPr>
                <a:t></a:t>
              </a:r>
              <a:r>
                <a:rPr lang="en-US" altLang="zh-CN" sz="2000" dirty="0">
                  <a:solidFill>
                    <a:schemeClr val="bg1"/>
                  </a:solidFill>
                </a:rPr>
                <a:t>)</a:t>
              </a:r>
            </a:p>
          </p:txBody>
        </p:sp>
        <p:sp>
          <p:nvSpPr>
            <p:cNvPr id="8" name="_s1074">
              <a:extLst>
                <a:ext uri="{FF2B5EF4-FFF2-40B4-BE49-F238E27FC236}">
                  <a16:creationId xmlns:a16="http://schemas.microsoft.com/office/drawing/2014/main" id="{89197EC9-9570-4739-80FA-4F5BA0BB52CC}"/>
                </a:ext>
              </a:extLst>
            </p:cNvPr>
            <p:cNvSpPr>
              <a:spLocks noChangeArrowheads="1"/>
            </p:cNvSpPr>
            <p:nvPr/>
          </p:nvSpPr>
          <p:spPr bwMode="auto">
            <a:xfrm>
              <a:off x="3984" y="12131"/>
              <a:ext cx="3047" cy="518"/>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17489" tIns="8745" rIns="17489" bIns="8745"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solidFill>
                    <a:schemeClr val="bg1"/>
                  </a:solidFill>
                </a:rPr>
                <a:t>傅立叶变换，得到</a:t>
              </a:r>
              <a:r>
                <a:rPr lang="en-US" altLang="zh-CN" sz="2000">
                  <a:solidFill>
                    <a:schemeClr val="bg1"/>
                  </a:solidFill>
                </a:rPr>
                <a:t>P</a:t>
              </a:r>
              <a:r>
                <a:rPr lang="en-US" altLang="zh-CN" sz="2000">
                  <a:solidFill>
                    <a:schemeClr val="bg1"/>
                  </a:solidFill>
                  <a:sym typeface="Symbol" panose="05050102010706020507" pitchFamily="18" charset="2"/>
                </a:rPr>
                <a:t></a:t>
              </a:r>
              <a:r>
                <a:rPr lang="en-US" altLang="zh-CN" sz="2000">
                  <a:solidFill>
                    <a:schemeClr val="bg1"/>
                  </a:solidFill>
                </a:rPr>
                <a:t>(</a:t>
              </a:r>
              <a:r>
                <a:rPr lang="en-US" altLang="zh-CN" sz="2000">
                  <a:solidFill>
                    <a:schemeClr val="bg1"/>
                  </a:solidFill>
                  <a:sym typeface="Symbol" panose="05050102010706020507" pitchFamily="18" charset="2"/>
                </a:rPr>
                <a:t></a:t>
              </a:r>
              <a:r>
                <a:rPr lang="en-US" altLang="zh-CN" sz="2000">
                  <a:solidFill>
                    <a:schemeClr val="bg1"/>
                  </a:solidFill>
                </a:rPr>
                <a:t>, </a:t>
              </a:r>
              <a:r>
                <a:rPr lang="en-US" altLang="zh-CN" sz="2000">
                  <a:solidFill>
                    <a:schemeClr val="bg1"/>
                  </a:solidFill>
                  <a:sym typeface="Symbol" panose="05050102010706020507" pitchFamily="18" charset="2"/>
                </a:rPr>
                <a:t></a:t>
              </a:r>
              <a:r>
                <a:rPr lang="en-US" altLang="zh-CN" sz="2000">
                  <a:solidFill>
                    <a:schemeClr val="bg1"/>
                  </a:solidFill>
                </a:rPr>
                <a:t>)</a:t>
              </a:r>
            </a:p>
          </p:txBody>
        </p:sp>
        <p:sp>
          <p:nvSpPr>
            <p:cNvPr id="9" name="_s1076">
              <a:extLst>
                <a:ext uri="{FF2B5EF4-FFF2-40B4-BE49-F238E27FC236}">
                  <a16:creationId xmlns:a16="http://schemas.microsoft.com/office/drawing/2014/main" id="{2018FD59-F7A7-4A42-9DC7-D8EFEE89A5BC}"/>
                </a:ext>
              </a:extLst>
            </p:cNvPr>
            <p:cNvSpPr>
              <a:spLocks noChangeArrowheads="1"/>
            </p:cNvSpPr>
            <p:nvPr/>
          </p:nvSpPr>
          <p:spPr bwMode="auto">
            <a:xfrm>
              <a:off x="3438" y="12999"/>
              <a:ext cx="4053" cy="517"/>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17489" tIns="8745" rIns="17489" bIns="8745"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solidFill>
                    <a:schemeClr val="bg1"/>
                  </a:solidFill>
                </a:rPr>
                <a:t>乘以斜坡滤波器</a:t>
              </a:r>
              <a:r>
                <a:rPr lang="en-US" altLang="zh-CN" sz="2000">
                  <a:solidFill>
                    <a:schemeClr val="bg1"/>
                  </a:solidFill>
                </a:rPr>
                <a:t>H</a:t>
              </a:r>
              <a:r>
                <a:rPr lang="en-US" altLang="zh-CN" sz="2000">
                  <a:solidFill>
                    <a:schemeClr val="bg1"/>
                  </a:solidFill>
                  <a:sym typeface="Symbol" panose="05050102010706020507" pitchFamily="18" charset="2"/>
                </a:rPr>
                <a:t></a:t>
              </a:r>
              <a:r>
                <a:rPr lang="en-US" altLang="zh-CN" sz="2000">
                  <a:solidFill>
                    <a:schemeClr val="bg1"/>
                  </a:solidFill>
                </a:rPr>
                <a:t>(</a:t>
              </a:r>
              <a:r>
                <a:rPr lang="en-US" altLang="zh-CN" sz="2000">
                  <a:solidFill>
                    <a:schemeClr val="bg1"/>
                  </a:solidFill>
                  <a:sym typeface="Symbol" panose="05050102010706020507" pitchFamily="18" charset="2"/>
                </a:rPr>
                <a:t></a:t>
              </a:r>
              <a:r>
                <a:rPr lang="en-US" altLang="zh-CN" sz="2000">
                  <a:solidFill>
                    <a:schemeClr val="bg1"/>
                  </a:solidFill>
                </a:rPr>
                <a:t>)</a:t>
              </a:r>
              <a:r>
                <a:rPr lang="zh-CN" altLang="en-US" sz="2000">
                  <a:solidFill>
                    <a:schemeClr val="bg1"/>
                  </a:solidFill>
                </a:rPr>
                <a:t>，得到</a:t>
              </a:r>
              <a:r>
                <a:rPr lang="en-US" altLang="zh-CN" sz="2000">
                  <a:solidFill>
                    <a:schemeClr val="bg1"/>
                  </a:solidFill>
                </a:rPr>
                <a:t>G(</a:t>
              </a:r>
              <a:r>
                <a:rPr lang="en-US" altLang="zh-CN" sz="2000">
                  <a:solidFill>
                    <a:schemeClr val="bg1"/>
                  </a:solidFill>
                  <a:sym typeface="Symbol" panose="05050102010706020507" pitchFamily="18" charset="2"/>
                </a:rPr>
                <a:t></a:t>
              </a:r>
              <a:r>
                <a:rPr lang="en-US" altLang="zh-CN" sz="2000">
                  <a:solidFill>
                    <a:schemeClr val="bg1"/>
                  </a:solidFill>
                </a:rPr>
                <a:t>, </a:t>
              </a:r>
              <a:r>
                <a:rPr lang="en-US" altLang="zh-CN" sz="2000">
                  <a:solidFill>
                    <a:schemeClr val="bg1"/>
                  </a:solidFill>
                  <a:sym typeface="Symbol" panose="05050102010706020507" pitchFamily="18" charset="2"/>
                </a:rPr>
                <a:t></a:t>
              </a:r>
              <a:r>
                <a:rPr lang="en-US" altLang="zh-CN" sz="2000">
                  <a:solidFill>
                    <a:schemeClr val="bg1"/>
                  </a:solidFill>
                </a:rPr>
                <a:t>)</a:t>
              </a:r>
            </a:p>
          </p:txBody>
        </p:sp>
        <p:sp>
          <p:nvSpPr>
            <p:cNvPr id="10" name="_s1087">
              <a:extLst>
                <a:ext uri="{FF2B5EF4-FFF2-40B4-BE49-F238E27FC236}">
                  <a16:creationId xmlns:a16="http://schemas.microsoft.com/office/drawing/2014/main" id="{23288556-EE23-4D27-BD18-1881B78C47B6}"/>
                </a:ext>
              </a:extLst>
            </p:cNvPr>
            <p:cNvSpPr>
              <a:spLocks noChangeArrowheads="1"/>
            </p:cNvSpPr>
            <p:nvPr/>
          </p:nvSpPr>
          <p:spPr bwMode="auto">
            <a:xfrm>
              <a:off x="3669" y="13836"/>
              <a:ext cx="3616" cy="516"/>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20576" tIns="10287" rIns="20576" bIns="10287"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solidFill>
                    <a:schemeClr val="bg1"/>
                  </a:solidFill>
                </a:rPr>
                <a:t>傅立叶逆变换，得到滤波投影</a:t>
              </a:r>
              <a:r>
                <a:rPr lang="en-US" altLang="zh-CN" sz="2000">
                  <a:solidFill>
                    <a:schemeClr val="bg1"/>
                  </a:solidFill>
                </a:rPr>
                <a:t>g(t, </a:t>
              </a:r>
              <a:r>
                <a:rPr lang="en-US" altLang="zh-CN" sz="2000">
                  <a:solidFill>
                    <a:schemeClr val="bg1"/>
                  </a:solidFill>
                  <a:sym typeface="Symbol" panose="05050102010706020507" pitchFamily="18" charset="2"/>
                </a:rPr>
                <a:t></a:t>
              </a:r>
              <a:r>
                <a:rPr lang="en-US" altLang="zh-CN" sz="2000">
                  <a:solidFill>
                    <a:schemeClr val="bg1"/>
                  </a:solidFill>
                </a:rPr>
                <a:t>)</a:t>
              </a:r>
              <a:r>
                <a:rPr lang="zh-CN" altLang="en-US" sz="2000">
                  <a:solidFill>
                    <a:schemeClr val="bg1"/>
                  </a:solidFill>
                </a:rPr>
                <a:t>。</a:t>
              </a:r>
            </a:p>
          </p:txBody>
        </p:sp>
        <p:sp>
          <p:nvSpPr>
            <p:cNvPr id="11" name="_s1091">
              <a:extLst>
                <a:ext uri="{FF2B5EF4-FFF2-40B4-BE49-F238E27FC236}">
                  <a16:creationId xmlns:a16="http://schemas.microsoft.com/office/drawing/2014/main" id="{81C28A31-7DFE-45F8-B6D2-BE90463AB817}"/>
                </a:ext>
              </a:extLst>
            </p:cNvPr>
            <p:cNvSpPr>
              <a:spLocks noChangeArrowheads="1"/>
            </p:cNvSpPr>
            <p:nvPr/>
          </p:nvSpPr>
          <p:spPr bwMode="auto">
            <a:xfrm>
              <a:off x="3711" y="14735"/>
              <a:ext cx="3289" cy="44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39520" tIns="19760" rIns="39520" bIns="19760"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solidFill>
                    <a:schemeClr val="bg1"/>
                  </a:solidFill>
                </a:rPr>
                <a:t>反投影</a:t>
              </a:r>
              <a:r>
                <a:rPr lang="en-US" altLang="zh-CN" sz="2000">
                  <a:solidFill>
                    <a:schemeClr val="bg1"/>
                  </a:solidFill>
                </a:rPr>
                <a:t>g(t, </a:t>
              </a:r>
              <a:r>
                <a:rPr lang="en-US" altLang="zh-CN" sz="2000">
                  <a:solidFill>
                    <a:schemeClr val="bg1"/>
                  </a:solidFill>
                  <a:sym typeface="Symbol" panose="05050102010706020507" pitchFamily="18" charset="2"/>
                </a:rPr>
                <a:t></a:t>
              </a:r>
              <a:r>
                <a:rPr lang="en-US" altLang="zh-CN" sz="2000">
                  <a:solidFill>
                    <a:schemeClr val="bg1"/>
                  </a:solidFill>
                </a:rPr>
                <a:t>)</a:t>
              </a:r>
              <a:r>
                <a:rPr lang="zh-CN" altLang="en-US" sz="2000">
                  <a:solidFill>
                    <a:schemeClr val="bg1"/>
                  </a:solidFill>
                </a:rPr>
                <a:t>，并加入图像</a:t>
              </a:r>
              <a:r>
                <a:rPr lang="en-US" altLang="zh-CN" sz="2000">
                  <a:solidFill>
                    <a:schemeClr val="bg1"/>
                  </a:solidFill>
                </a:rPr>
                <a:t>f(x, y)</a:t>
              </a:r>
              <a:r>
                <a:rPr lang="zh-CN" altLang="en-US" sz="2000">
                  <a:solidFill>
                    <a:schemeClr val="bg1"/>
                  </a:solidFill>
                </a:rPr>
                <a:t>。</a:t>
              </a:r>
            </a:p>
          </p:txBody>
        </p:sp>
        <p:sp>
          <p:nvSpPr>
            <p:cNvPr id="12" name="_s1138">
              <a:extLst>
                <a:ext uri="{FF2B5EF4-FFF2-40B4-BE49-F238E27FC236}">
                  <a16:creationId xmlns:a16="http://schemas.microsoft.com/office/drawing/2014/main" id="{98A66D79-0007-4E85-BDA8-E8E07C16B911}"/>
                </a:ext>
              </a:extLst>
            </p:cNvPr>
            <p:cNvSpPr>
              <a:spLocks noChangeArrowheads="1"/>
            </p:cNvSpPr>
            <p:nvPr/>
          </p:nvSpPr>
          <p:spPr bwMode="auto">
            <a:xfrm>
              <a:off x="4310" y="15541"/>
              <a:ext cx="2257" cy="461"/>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dirty="0">
                  <a:solidFill>
                    <a:schemeClr val="bg1"/>
                  </a:solidFill>
                </a:rPr>
                <a:t>循环结束？</a:t>
              </a:r>
            </a:p>
          </p:txBody>
        </p:sp>
      </p:grpSp>
      <p:sp>
        <p:nvSpPr>
          <p:cNvPr id="13" name="箭头: 下 12">
            <a:extLst>
              <a:ext uri="{FF2B5EF4-FFF2-40B4-BE49-F238E27FC236}">
                <a16:creationId xmlns:a16="http://schemas.microsoft.com/office/drawing/2014/main" id="{896D8D2F-2C01-4E84-A796-E4591DBBBB4B}"/>
              </a:ext>
            </a:extLst>
          </p:cNvPr>
          <p:cNvSpPr/>
          <p:nvPr/>
        </p:nvSpPr>
        <p:spPr>
          <a:xfrm>
            <a:off x="7547658" y="1249043"/>
            <a:ext cx="219374" cy="246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下 13">
            <a:extLst>
              <a:ext uri="{FF2B5EF4-FFF2-40B4-BE49-F238E27FC236}">
                <a16:creationId xmlns:a16="http://schemas.microsoft.com/office/drawing/2014/main" id="{48BE9217-88C1-495B-870C-B67D3AAAE489}"/>
              </a:ext>
            </a:extLst>
          </p:cNvPr>
          <p:cNvSpPr/>
          <p:nvPr/>
        </p:nvSpPr>
        <p:spPr>
          <a:xfrm>
            <a:off x="7555683" y="2076808"/>
            <a:ext cx="219374" cy="246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下 14">
            <a:extLst>
              <a:ext uri="{FF2B5EF4-FFF2-40B4-BE49-F238E27FC236}">
                <a16:creationId xmlns:a16="http://schemas.microsoft.com/office/drawing/2014/main" id="{00951EDA-00D4-480D-9B6E-893204EA570E}"/>
              </a:ext>
            </a:extLst>
          </p:cNvPr>
          <p:cNvSpPr/>
          <p:nvPr/>
        </p:nvSpPr>
        <p:spPr>
          <a:xfrm>
            <a:off x="7555683" y="2956174"/>
            <a:ext cx="219374" cy="246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下 15">
            <a:extLst>
              <a:ext uri="{FF2B5EF4-FFF2-40B4-BE49-F238E27FC236}">
                <a16:creationId xmlns:a16="http://schemas.microsoft.com/office/drawing/2014/main" id="{C3975187-8CE2-47EF-B42E-117316A3E962}"/>
              </a:ext>
            </a:extLst>
          </p:cNvPr>
          <p:cNvSpPr/>
          <p:nvPr/>
        </p:nvSpPr>
        <p:spPr>
          <a:xfrm>
            <a:off x="7547658" y="3795982"/>
            <a:ext cx="219374" cy="246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下 16">
            <a:extLst>
              <a:ext uri="{FF2B5EF4-FFF2-40B4-BE49-F238E27FC236}">
                <a16:creationId xmlns:a16="http://schemas.microsoft.com/office/drawing/2014/main" id="{7E4A74FE-F845-4D95-9805-04E7BF7699C8}"/>
              </a:ext>
            </a:extLst>
          </p:cNvPr>
          <p:cNvSpPr/>
          <p:nvPr/>
        </p:nvSpPr>
        <p:spPr>
          <a:xfrm>
            <a:off x="7541692" y="4659571"/>
            <a:ext cx="219374" cy="246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下 17">
            <a:extLst>
              <a:ext uri="{FF2B5EF4-FFF2-40B4-BE49-F238E27FC236}">
                <a16:creationId xmlns:a16="http://schemas.microsoft.com/office/drawing/2014/main" id="{085B24C6-61AD-41D5-A49F-4885336C1093}"/>
              </a:ext>
            </a:extLst>
          </p:cNvPr>
          <p:cNvSpPr/>
          <p:nvPr/>
        </p:nvSpPr>
        <p:spPr>
          <a:xfrm>
            <a:off x="7555683" y="5451584"/>
            <a:ext cx="219374" cy="246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圆角 1">
            <a:extLst>
              <a:ext uri="{FF2B5EF4-FFF2-40B4-BE49-F238E27FC236}">
                <a16:creationId xmlns:a16="http://schemas.microsoft.com/office/drawing/2014/main" id="{E3473199-EF04-4BFF-8C68-66E00B75C1C3}"/>
              </a:ext>
            </a:extLst>
          </p:cNvPr>
          <p:cNvSpPr/>
          <p:nvPr/>
        </p:nvSpPr>
        <p:spPr>
          <a:xfrm>
            <a:off x="584210" y="584740"/>
            <a:ext cx="4383708" cy="1231534"/>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accent2"/>
                </a:solidFill>
              </a:rPr>
              <a:t>Filter Back Projection</a:t>
            </a:r>
            <a:endParaRPr lang="zh-CN" altLang="en-US" sz="3200" dirty="0"/>
          </a:p>
        </p:txBody>
      </p:sp>
    </p:spTree>
    <p:extLst>
      <p:ext uri="{BB962C8B-B14F-4D97-AF65-F5344CB8AC3E}">
        <p14:creationId xmlns:p14="http://schemas.microsoft.com/office/powerpoint/2010/main" val="24698457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E208D9-7FD4-4DF7-B9CD-EF777542E4D7}"/>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1E65CA80-14F7-45F4-B5C0-35DA62BA0F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77029" y="982323"/>
            <a:ext cx="5194640" cy="5194640"/>
          </a:xfrm>
        </p:spPr>
      </p:pic>
    </p:spTree>
    <p:extLst>
      <p:ext uri="{BB962C8B-B14F-4D97-AF65-F5344CB8AC3E}">
        <p14:creationId xmlns:p14="http://schemas.microsoft.com/office/powerpoint/2010/main" val="29476603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EE387F6-8021-410C-B896-7EF1D2E2E35D}"/>
              </a:ext>
            </a:extLst>
          </p:cNvPr>
          <p:cNvSpPr>
            <a:spLocks noGrp="1"/>
          </p:cNvSpPr>
          <p:nvPr>
            <p:ph type="title"/>
          </p:nvPr>
        </p:nvSpPr>
        <p:spPr>
          <a:xfrm>
            <a:off x="838200" y="365125"/>
            <a:ext cx="10515600" cy="132556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sz="4800" dirty="0">
                <a:solidFill>
                  <a:schemeClr val="accent2"/>
                </a:solidFill>
              </a:rPr>
              <a:t>Iterative Reconstruction</a:t>
            </a:r>
            <a:endParaRPr lang="zh-CN" altLang="en-US" sz="4800" dirty="0"/>
          </a:p>
        </p:txBody>
      </p:sp>
      <p:pic>
        <p:nvPicPr>
          <p:cNvPr id="8" name="内容占位符 7">
            <a:extLst>
              <a:ext uri="{FF2B5EF4-FFF2-40B4-BE49-F238E27FC236}">
                <a16:creationId xmlns:a16="http://schemas.microsoft.com/office/drawing/2014/main" id="{14A9F21D-4BE1-4B9D-90DB-4CBDA3C68C16}"/>
              </a:ext>
            </a:extLst>
          </p:cNvPr>
          <p:cNvPicPr>
            <a:picLocks noGrp="1" noChangeAspect="1"/>
          </p:cNvPicPr>
          <p:nvPr>
            <p:ph idx="1"/>
          </p:nvPr>
        </p:nvPicPr>
        <p:blipFill>
          <a:blip r:embed="rId2"/>
          <a:stretch>
            <a:fillRect/>
          </a:stretch>
        </p:blipFill>
        <p:spPr>
          <a:xfrm>
            <a:off x="-114503" y="2496687"/>
            <a:ext cx="12421005" cy="3465702"/>
          </a:xfrm>
        </p:spPr>
      </p:pic>
    </p:spTree>
    <p:extLst>
      <p:ext uri="{BB962C8B-B14F-4D97-AF65-F5344CB8AC3E}">
        <p14:creationId xmlns:p14="http://schemas.microsoft.com/office/powerpoint/2010/main" val="3175688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EE162C-9F42-4D15-B03E-945E2042D306}"/>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A9D6DE4D-D887-423A-BD93-0AB50F88B5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13218" y="365125"/>
            <a:ext cx="5110935" cy="5110935"/>
          </a:xfrm>
        </p:spPr>
      </p:pic>
      <p:sp>
        <p:nvSpPr>
          <p:cNvPr id="6" name="标题 1">
            <a:extLst>
              <a:ext uri="{FF2B5EF4-FFF2-40B4-BE49-F238E27FC236}">
                <a16:creationId xmlns:a16="http://schemas.microsoft.com/office/drawing/2014/main" id="{17E1BF46-E647-4A0B-95E4-2B78F6BAC1EB}"/>
              </a:ext>
            </a:extLst>
          </p:cNvPr>
          <p:cNvSpPr txBox="1">
            <a:spLocks/>
          </p:cNvSpPr>
          <p:nvPr/>
        </p:nvSpPr>
        <p:spPr>
          <a:xfrm>
            <a:off x="675862" y="55324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           </a:t>
            </a:r>
            <a:r>
              <a:rPr lang="zh-CN" altLang="en-US" dirty="0">
                <a:solidFill>
                  <a:srgbClr val="002060"/>
                </a:solidFill>
              </a:rPr>
              <a:t>原图</a:t>
            </a:r>
            <a:r>
              <a:rPr lang="en-US" altLang="zh-CN" dirty="0">
                <a:solidFill>
                  <a:srgbClr val="002060"/>
                </a:solidFill>
              </a:rPr>
              <a:t>			             </a:t>
            </a:r>
            <a:r>
              <a:rPr lang="zh-CN" altLang="en-US" dirty="0">
                <a:solidFill>
                  <a:srgbClr val="002060"/>
                </a:solidFill>
              </a:rPr>
              <a:t>迭代法</a:t>
            </a:r>
          </a:p>
        </p:txBody>
      </p:sp>
      <p:pic>
        <p:nvPicPr>
          <p:cNvPr id="8" name="图片 7">
            <a:extLst>
              <a:ext uri="{FF2B5EF4-FFF2-40B4-BE49-F238E27FC236}">
                <a16:creationId xmlns:a16="http://schemas.microsoft.com/office/drawing/2014/main" id="{D41EE59D-8501-4304-9A97-BB4C0B53A9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846" y="365124"/>
            <a:ext cx="5110935" cy="5110935"/>
          </a:xfrm>
          <a:prstGeom prst="rect">
            <a:avLst/>
          </a:prstGeom>
        </p:spPr>
      </p:pic>
    </p:spTree>
    <p:extLst>
      <p:ext uri="{BB962C8B-B14F-4D97-AF65-F5344CB8AC3E}">
        <p14:creationId xmlns:p14="http://schemas.microsoft.com/office/powerpoint/2010/main" val="20603637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EE162C-9F42-4D15-B03E-945E2042D306}"/>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A9D6DE4D-D887-423A-BD93-0AB50F88B5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13218" y="365125"/>
            <a:ext cx="5110935" cy="5110935"/>
          </a:xfrm>
        </p:spPr>
      </p:pic>
      <p:sp>
        <p:nvSpPr>
          <p:cNvPr id="6" name="标题 1">
            <a:extLst>
              <a:ext uri="{FF2B5EF4-FFF2-40B4-BE49-F238E27FC236}">
                <a16:creationId xmlns:a16="http://schemas.microsoft.com/office/drawing/2014/main" id="{17E1BF46-E647-4A0B-95E4-2B78F6BAC1EB}"/>
              </a:ext>
            </a:extLst>
          </p:cNvPr>
          <p:cNvSpPr txBox="1">
            <a:spLocks/>
          </p:cNvSpPr>
          <p:nvPr/>
        </p:nvSpPr>
        <p:spPr>
          <a:xfrm>
            <a:off x="675862" y="55324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rgbClr val="002060"/>
                </a:solidFill>
              </a:rPr>
              <a:t>          FBP</a:t>
            </a:r>
            <a:r>
              <a:rPr lang="zh-CN" altLang="en-US" dirty="0">
                <a:solidFill>
                  <a:srgbClr val="002060"/>
                </a:solidFill>
              </a:rPr>
              <a:t>法</a:t>
            </a:r>
            <a:r>
              <a:rPr lang="en-US" altLang="zh-CN" dirty="0">
                <a:solidFill>
                  <a:srgbClr val="002060"/>
                </a:solidFill>
              </a:rPr>
              <a:t>			             </a:t>
            </a:r>
            <a:r>
              <a:rPr lang="zh-CN" altLang="en-US" dirty="0">
                <a:solidFill>
                  <a:srgbClr val="002060"/>
                </a:solidFill>
              </a:rPr>
              <a:t>迭代法</a:t>
            </a:r>
          </a:p>
        </p:txBody>
      </p:sp>
      <p:pic>
        <p:nvPicPr>
          <p:cNvPr id="4" name="图片 3">
            <a:extLst>
              <a:ext uri="{FF2B5EF4-FFF2-40B4-BE49-F238E27FC236}">
                <a16:creationId xmlns:a16="http://schemas.microsoft.com/office/drawing/2014/main" id="{3BEC25D5-8A79-470C-BA07-6AC5F4693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847" y="365125"/>
            <a:ext cx="5110934" cy="5110934"/>
          </a:xfrm>
          <a:prstGeom prst="rect">
            <a:avLst/>
          </a:prstGeom>
        </p:spPr>
      </p:pic>
    </p:spTree>
    <p:extLst>
      <p:ext uri="{BB962C8B-B14F-4D97-AF65-F5344CB8AC3E}">
        <p14:creationId xmlns:p14="http://schemas.microsoft.com/office/powerpoint/2010/main" val="16119976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F66886-8B1A-40D0-8FF0-1AF011AAFCF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DEE90B4-48D3-4C21-BA87-D5A374AFB8F4}"/>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715660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3B251C9-74B0-498C-9137-AD8692A41CA6}"/>
              </a:ext>
            </a:extLst>
          </p:cNvPr>
          <p:cNvSpPr txBox="1"/>
          <p:nvPr/>
        </p:nvSpPr>
        <p:spPr>
          <a:xfrm>
            <a:off x="380011" y="427512"/>
            <a:ext cx="7462299" cy="954107"/>
          </a:xfrm>
          <a:prstGeom prst="rect">
            <a:avLst/>
          </a:prstGeom>
          <a:noFill/>
        </p:spPr>
        <p:txBody>
          <a:bodyPr wrap="none" rtlCol="0">
            <a:spAutoFit/>
          </a:bodyPr>
          <a:lstStyle/>
          <a:p>
            <a:r>
              <a:rPr lang="zh-CN" altLang="en-US" sz="2800" dirty="0">
                <a:solidFill>
                  <a:srgbClr val="002060"/>
                </a:solidFill>
              </a:rPr>
              <a:t>采用</a:t>
            </a:r>
            <a:r>
              <a:rPr lang="en-US" altLang="zh-CN" sz="2800" dirty="0">
                <a:solidFill>
                  <a:srgbClr val="002060"/>
                </a:solidFill>
              </a:rPr>
              <a:t>Phantominator</a:t>
            </a:r>
            <a:r>
              <a:rPr lang="zh-CN" altLang="en-US" sz="2800" dirty="0">
                <a:solidFill>
                  <a:srgbClr val="002060"/>
                </a:solidFill>
              </a:rPr>
              <a:t>库提供的</a:t>
            </a:r>
            <a:r>
              <a:rPr lang="en-US" altLang="zh-CN" sz="2800" dirty="0" err="1">
                <a:solidFill>
                  <a:srgbClr val="002060"/>
                </a:solidFill>
              </a:rPr>
              <a:t>Shepp</a:t>
            </a:r>
            <a:r>
              <a:rPr lang="en-US" altLang="zh-CN" sz="2800" dirty="0">
                <a:solidFill>
                  <a:srgbClr val="002060"/>
                </a:solidFill>
              </a:rPr>
              <a:t>-Logan</a:t>
            </a:r>
            <a:r>
              <a:rPr lang="zh-CN" altLang="en-US" sz="2800" dirty="0">
                <a:solidFill>
                  <a:srgbClr val="002060"/>
                </a:solidFill>
              </a:rPr>
              <a:t>体膜</a:t>
            </a:r>
            <a:endParaRPr lang="en-US" altLang="zh-CN" sz="2800" dirty="0">
              <a:solidFill>
                <a:srgbClr val="002060"/>
              </a:solidFill>
            </a:endParaRPr>
          </a:p>
          <a:p>
            <a:endParaRPr lang="zh-CN" altLang="en-US" sz="2800" dirty="0">
              <a:solidFill>
                <a:srgbClr val="002060"/>
              </a:solidFill>
            </a:endParaRPr>
          </a:p>
        </p:txBody>
      </p:sp>
      <p:pic>
        <p:nvPicPr>
          <p:cNvPr id="6" name="图片 5">
            <a:extLst>
              <a:ext uri="{FF2B5EF4-FFF2-40B4-BE49-F238E27FC236}">
                <a16:creationId xmlns:a16="http://schemas.microsoft.com/office/drawing/2014/main" id="{A5690174-1BEA-4CC4-A5AE-FB226A62E8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3844" y="1381619"/>
            <a:ext cx="4876800" cy="4876800"/>
          </a:xfrm>
          <a:prstGeom prst="rect">
            <a:avLst/>
          </a:prstGeom>
        </p:spPr>
      </p:pic>
    </p:spTree>
    <p:extLst>
      <p:ext uri="{BB962C8B-B14F-4D97-AF65-F5344CB8AC3E}">
        <p14:creationId xmlns:p14="http://schemas.microsoft.com/office/powerpoint/2010/main" val="2241720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F7577E-4562-4F02-A135-856FFA3B74A3}"/>
              </a:ext>
            </a:extLst>
          </p:cNvPr>
          <p:cNvSpPr>
            <a:spLocks noGrp="1"/>
          </p:cNvSpPr>
          <p:nvPr>
            <p:ph type="title"/>
          </p:nvPr>
        </p:nvSpPr>
        <p:spPr/>
        <p:txBody>
          <a:bodyPr/>
          <a:lstStyle/>
          <a:p>
            <a:r>
              <a:rPr lang="en-US" altLang="zh-CN" u="sng" dirty="0">
                <a:solidFill>
                  <a:srgbClr val="002060"/>
                </a:solidFill>
              </a:rPr>
              <a:t>Part Ⅰ</a:t>
            </a:r>
            <a:r>
              <a:rPr lang="en-US" altLang="zh-CN" dirty="0">
                <a:solidFill>
                  <a:srgbClr val="002060"/>
                </a:solidFill>
              </a:rPr>
              <a:t>:</a:t>
            </a:r>
            <a:r>
              <a:rPr lang="zh-CN" altLang="en-US" dirty="0">
                <a:solidFill>
                  <a:srgbClr val="002060"/>
                </a:solidFill>
              </a:rPr>
              <a:t>提取投影数据（模拟</a:t>
            </a:r>
            <a:r>
              <a:rPr lang="en-US" altLang="zh-CN" dirty="0">
                <a:solidFill>
                  <a:srgbClr val="002060"/>
                </a:solidFill>
              </a:rPr>
              <a:t>CT</a:t>
            </a:r>
            <a:r>
              <a:rPr lang="zh-CN" altLang="en-US" dirty="0">
                <a:solidFill>
                  <a:srgbClr val="002060"/>
                </a:solidFill>
              </a:rPr>
              <a:t>投影过程）</a:t>
            </a:r>
            <a:endParaRPr lang="zh-CN" altLang="en-US" dirty="0"/>
          </a:p>
        </p:txBody>
      </p:sp>
      <p:pic>
        <p:nvPicPr>
          <p:cNvPr id="5" name="内容占位符 4">
            <a:extLst>
              <a:ext uri="{FF2B5EF4-FFF2-40B4-BE49-F238E27FC236}">
                <a16:creationId xmlns:a16="http://schemas.microsoft.com/office/drawing/2014/main" id="{41503E62-149B-42D8-A0B0-121D7E0D5508}"/>
              </a:ext>
            </a:extLst>
          </p:cNvPr>
          <p:cNvPicPr>
            <a:picLocks noGrp="1" noChangeAspect="1"/>
          </p:cNvPicPr>
          <p:nvPr>
            <p:ph idx="1"/>
          </p:nvPr>
        </p:nvPicPr>
        <p:blipFill>
          <a:blip r:embed="rId2"/>
          <a:stretch>
            <a:fillRect/>
          </a:stretch>
        </p:blipFill>
        <p:spPr>
          <a:xfrm>
            <a:off x="838200" y="1605057"/>
            <a:ext cx="10515600" cy="4198708"/>
          </a:xfrm>
        </p:spPr>
      </p:pic>
      <p:sp>
        <p:nvSpPr>
          <p:cNvPr id="6" name="标题 1">
            <a:extLst>
              <a:ext uri="{FF2B5EF4-FFF2-40B4-BE49-F238E27FC236}">
                <a16:creationId xmlns:a16="http://schemas.microsoft.com/office/drawing/2014/main" id="{EC1D9DFE-DA3C-4647-87AF-1E8BD67A8E64}"/>
              </a:ext>
            </a:extLst>
          </p:cNvPr>
          <p:cNvSpPr txBox="1">
            <a:spLocks/>
          </p:cNvSpPr>
          <p:nvPr/>
        </p:nvSpPr>
        <p:spPr>
          <a:xfrm>
            <a:off x="1033153" y="5937663"/>
            <a:ext cx="10924310" cy="64720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olidFill>
                  <a:schemeClr val="accent6">
                    <a:lumMod val="75000"/>
                  </a:schemeClr>
                </a:solidFill>
              </a:rPr>
              <a:t>#512</a:t>
            </a:r>
            <a:r>
              <a:rPr lang="zh-CN" altLang="en-US" dirty="0">
                <a:solidFill>
                  <a:schemeClr val="accent6">
                    <a:lumMod val="75000"/>
                  </a:schemeClr>
                </a:solidFill>
              </a:rPr>
              <a:t>次旋转，对每一个轴方向做</a:t>
            </a:r>
            <a:r>
              <a:rPr lang="en-US" altLang="zh-CN" dirty="0">
                <a:solidFill>
                  <a:schemeClr val="accent6">
                    <a:lumMod val="75000"/>
                  </a:schemeClr>
                </a:solidFill>
              </a:rPr>
              <a:t>sum</a:t>
            </a:r>
            <a:r>
              <a:rPr lang="zh-CN" altLang="en-US" dirty="0">
                <a:solidFill>
                  <a:schemeClr val="accent6">
                    <a:lumMod val="75000"/>
                  </a:schemeClr>
                </a:solidFill>
              </a:rPr>
              <a:t>（）</a:t>
            </a:r>
          </a:p>
        </p:txBody>
      </p:sp>
    </p:spTree>
    <p:extLst>
      <p:ext uri="{BB962C8B-B14F-4D97-AF65-F5344CB8AC3E}">
        <p14:creationId xmlns:p14="http://schemas.microsoft.com/office/powerpoint/2010/main" val="2284599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75C30D-337C-4F5B-A8FC-1E7C868EFA18}"/>
              </a:ext>
            </a:extLst>
          </p:cNvPr>
          <p:cNvSpPr>
            <a:spLocks noGrp="1"/>
          </p:cNvSpPr>
          <p:nvPr>
            <p:ph type="title"/>
          </p:nvPr>
        </p:nvSpPr>
        <p:spPr>
          <a:xfrm>
            <a:off x="838200" y="365125"/>
            <a:ext cx="10515600" cy="2057441"/>
          </a:xfrm>
        </p:spPr>
        <p:txBody>
          <a:bodyPr>
            <a:normAutofit/>
          </a:bodyPr>
          <a:lstStyle/>
          <a:p>
            <a:r>
              <a:rPr lang="en-US" altLang="zh-CN" dirty="0">
                <a:solidFill>
                  <a:srgbClr val="002060"/>
                </a:solidFill>
              </a:rPr>
              <a:t>Channel = 512 </a:t>
            </a:r>
            <a:br>
              <a:rPr lang="en-US" altLang="zh-CN" dirty="0">
                <a:solidFill>
                  <a:srgbClr val="002060"/>
                </a:solidFill>
              </a:rPr>
            </a:br>
            <a:r>
              <a:rPr lang="en-US" altLang="zh-CN" dirty="0">
                <a:solidFill>
                  <a:srgbClr val="002060"/>
                </a:solidFill>
              </a:rPr>
              <a:t>Length = 512</a:t>
            </a:r>
            <a:br>
              <a:rPr lang="en-US" altLang="zh-CN" dirty="0">
                <a:solidFill>
                  <a:srgbClr val="002060"/>
                </a:solidFill>
              </a:rPr>
            </a:br>
            <a:r>
              <a:rPr lang="en-US" altLang="zh-CN" dirty="0">
                <a:solidFill>
                  <a:srgbClr val="002060"/>
                </a:solidFill>
              </a:rPr>
              <a:t>Float64</a:t>
            </a:r>
            <a:endParaRPr lang="zh-CN" altLang="en-US" dirty="0">
              <a:solidFill>
                <a:srgbClr val="002060"/>
              </a:solidFill>
            </a:endParaRPr>
          </a:p>
        </p:txBody>
      </p:sp>
      <p:pic>
        <p:nvPicPr>
          <p:cNvPr id="5" name="内容占位符 4">
            <a:extLst>
              <a:ext uri="{FF2B5EF4-FFF2-40B4-BE49-F238E27FC236}">
                <a16:creationId xmlns:a16="http://schemas.microsoft.com/office/drawing/2014/main" id="{6F92E1F4-2DDB-4927-B69F-A3EE45D856A3}"/>
              </a:ext>
            </a:extLst>
          </p:cNvPr>
          <p:cNvPicPr>
            <a:picLocks noGrp="1" noChangeAspect="1"/>
          </p:cNvPicPr>
          <p:nvPr>
            <p:ph idx="1"/>
          </p:nvPr>
        </p:nvPicPr>
        <p:blipFill>
          <a:blip r:embed="rId2"/>
          <a:stretch>
            <a:fillRect/>
          </a:stretch>
        </p:blipFill>
        <p:spPr>
          <a:xfrm>
            <a:off x="134278" y="2660073"/>
            <a:ext cx="11923443" cy="3586348"/>
          </a:xfrm>
        </p:spPr>
      </p:pic>
    </p:spTree>
    <p:extLst>
      <p:ext uri="{BB962C8B-B14F-4D97-AF65-F5344CB8AC3E}">
        <p14:creationId xmlns:p14="http://schemas.microsoft.com/office/powerpoint/2010/main" val="1696028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CD42CBD3-171B-441D-994F-3FABF0F7849D}"/>
              </a:ext>
            </a:extLst>
          </p:cNvPr>
          <p:cNvGrpSpPr>
            <a:grpSpLocks/>
          </p:cNvGrpSpPr>
          <p:nvPr/>
        </p:nvGrpSpPr>
        <p:grpSpPr bwMode="auto">
          <a:xfrm>
            <a:off x="3241929" y="587855"/>
            <a:ext cx="5400675" cy="5884352"/>
            <a:chOff x="3438" y="10052"/>
            <a:chExt cx="4053" cy="5950"/>
          </a:xfrm>
        </p:grpSpPr>
        <p:sp>
          <p:nvSpPr>
            <p:cNvPr id="5" name="Line 3">
              <a:extLst>
                <a:ext uri="{FF2B5EF4-FFF2-40B4-BE49-F238E27FC236}">
                  <a16:creationId xmlns:a16="http://schemas.microsoft.com/office/drawing/2014/main" id="{A152A7DB-A9E3-4DFE-8579-3320E88D6A61}"/>
                </a:ext>
              </a:extLst>
            </p:cNvPr>
            <p:cNvSpPr>
              <a:spLocks noChangeShapeType="1"/>
            </p:cNvSpPr>
            <p:nvPr/>
          </p:nvSpPr>
          <p:spPr bwMode="auto">
            <a:xfrm flipH="1">
              <a:off x="5412" y="10922"/>
              <a:ext cx="21" cy="4650"/>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 name="_s1061">
              <a:extLst>
                <a:ext uri="{FF2B5EF4-FFF2-40B4-BE49-F238E27FC236}">
                  <a16:creationId xmlns:a16="http://schemas.microsoft.com/office/drawing/2014/main" id="{3BEA64CD-5778-4693-B883-4A9DFFE010FE}"/>
                </a:ext>
              </a:extLst>
            </p:cNvPr>
            <p:cNvSpPr>
              <a:spLocks noChangeArrowheads="1"/>
            </p:cNvSpPr>
            <p:nvPr/>
          </p:nvSpPr>
          <p:spPr bwMode="auto">
            <a:xfrm>
              <a:off x="4174" y="10052"/>
              <a:ext cx="2667" cy="52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12943" tIns="6471" rIns="12943" bIns="6471"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dirty="0">
                  <a:solidFill>
                    <a:schemeClr val="bg1"/>
                  </a:solidFill>
                </a:rPr>
                <a:t>测量每个视角</a:t>
              </a:r>
              <a:r>
                <a:rPr lang="zh-CN" altLang="en-US" sz="2000" dirty="0">
                  <a:solidFill>
                    <a:schemeClr val="bg1"/>
                  </a:solidFill>
                  <a:sym typeface="Symbol" panose="05050102010706020507" pitchFamily="18" charset="2"/>
                </a:rPr>
                <a:t></a:t>
              </a:r>
              <a:r>
                <a:rPr lang="zh-CN" altLang="en-US" sz="2000" dirty="0">
                  <a:solidFill>
                    <a:schemeClr val="bg1"/>
                  </a:solidFill>
                </a:rPr>
                <a:t>的投影</a:t>
              </a:r>
              <a:r>
                <a:rPr lang="en-US" altLang="zh-CN" sz="2000" dirty="0">
                  <a:solidFill>
                    <a:schemeClr val="bg1"/>
                  </a:solidFill>
                </a:rPr>
                <a:t>p(t, </a:t>
              </a:r>
              <a:r>
                <a:rPr lang="en-US" altLang="zh-CN" sz="2000" dirty="0">
                  <a:solidFill>
                    <a:schemeClr val="bg1"/>
                  </a:solidFill>
                  <a:sym typeface="Symbol" panose="05050102010706020507" pitchFamily="18" charset="2"/>
                </a:rPr>
                <a:t></a:t>
              </a:r>
              <a:r>
                <a:rPr lang="en-US" altLang="zh-CN" sz="2000" dirty="0">
                  <a:solidFill>
                    <a:schemeClr val="bg1"/>
                  </a:solidFill>
                </a:rPr>
                <a:t>)</a:t>
              </a:r>
            </a:p>
          </p:txBody>
        </p:sp>
        <p:sp>
          <p:nvSpPr>
            <p:cNvPr id="8" name="_s1074">
              <a:extLst>
                <a:ext uri="{FF2B5EF4-FFF2-40B4-BE49-F238E27FC236}">
                  <a16:creationId xmlns:a16="http://schemas.microsoft.com/office/drawing/2014/main" id="{89197EC9-9570-4739-80FA-4F5BA0BB52CC}"/>
                </a:ext>
              </a:extLst>
            </p:cNvPr>
            <p:cNvSpPr>
              <a:spLocks noChangeArrowheads="1"/>
            </p:cNvSpPr>
            <p:nvPr/>
          </p:nvSpPr>
          <p:spPr bwMode="auto">
            <a:xfrm>
              <a:off x="3984" y="12131"/>
              <a:ext cx="3047" cy="518"/>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17489" tIns="8745" rIns="17489" bIns="8745"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dirty="0">
                  <a:solidFill>
                    <a:schemeClr val="bg1"/>
                  </a:solidFill>
                </a:rPr>
                <a:t>傅立叶变换，得到</a:t>
              </a:r>
              <a:r>
                <a:rPr lang="en-US" altLang="zh-CN" sz="2000" dirty="0">
                  <a:solidFill>
                    <a:schemeClr val="bg1"/>
                  </a:solidFill>
                </a:rPr>
                <a:t>P</a:t>
              </a:r>
              <a:r>
                <a:rPr lang="en-US" altLang="zh-CN" sz="2000" dirty="0">
                  <a:solidFill>
                    <a:schemeClr val="bg1"/>
                  </a:solidFill>
                  <a:sym typeface="Symbol" panose="05050102010706020507" pitchFamily="18" charset="2"/>
                </a:rPr>
                <a:t></a:t>
              </a:r>
              <a:r>
                <a:rPr lang="en-US" altLang="zh-CN" sz="2000" dirty="0">
                  <a:solidFill>
                    <a:schemeClr val="bg1"/>
                  </a:solidFill>
                </a:rPr>
                <a:t>(</a:t>
              </a:r>
              <a:r>
                <a:rPr lang="en-US" altLang="zh-CN" sz="2000" dirty="0">
                  <a:solidFill>
                    <a:schemeClr val="bg1"/>
                  </a:solidFill>
                  <a:sym typeface="Symbol" panose="05050102010706020507" pitchFamily="18" charset="2"/>
                </a:rPr>
                <a:t></a:t>
              </a:r>
              <a:r>
                <a:rPr lang="en-US" altLang="zh-CN" sz="2000" dirty="0">
                  <a:solidFill>
                    <a:schemeClr val="bg1"/>
                  </a:solidFill>
                </a:rPr>
                <a:t>, </a:t>
              </a:r>
              <a:r>
                <a:rPr lang="en-US" altLang="zh-CN" sz="2000" dirty="0">
                  <a:solidFill>
                    <a:schemeClr val="bg1"/>
                  </a:solidFill>
                  <a:sym typeface="Symbol" panose="05050102010706020507" pitchFamily="18" charset="2"/>
                </a:rPr>
                <a:t></a:t>
              </a:r>
              <a:r>
                <a:rPr lang="en-US" altLang="zh-CN" sz="2000" dirty="0">
                  <a:solidFill>
                    <a:schemeClr val="bg1"/>
                  </a:solidFill>
                </a:rPr>
                <a:t>)</a:t>
              </a:r>
            </a:p>
          </p:txBody>
        </p:sp>
        <p:sp>
          <p:nvSpPr>
            <p:cNvPr id="9" name="_s1076">
              <a:extLst>
                <a:ext uri="{FF2B5EF4-FFF2-40B4-BE49-F238E27FC236}">
                  <a16:creationId xmlns:a16="http://schemas.microsoft.com/office/drawing/2014/main" id="{2018FD59-F7A7-4A42-9DC7-D8EFEE89A5BC}"/>
                </a:ext>
              </a:extLst>
            </p:cNvPr>
            <p:cNvSpPr>
              <a:spLocks noChangeArrowheads="1"/>
            </p:cNvSpPr>
            <p:nvPr/>
          </p:nvSpPr>
          <p:spPr bwMode="auto">
            <a:xfrm>
              <a:off x="3438" y="12999"/>
              <a:ext cx="4053" cy="517"/>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17489" tIns="8745" rIns="17489" bIns="8745"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dirty="0">
                  <a:solidFill>
                    <a:schemeClr val="bg1"/>
                  </a:solidFill>
                </a:rPr>
                <a:t>乘以斜坡滤波器</a:t>
              </a:r>
              <a:r>
                <a:rPr lang="en-US" altLang="zh-CN" sz="2000" dirty="0">
                  <a:solidFill>
                    <a:schemeClr val="bg1"/>
                  </a:solidFill>
                </a:rPr>
                <a:t>H</a:t>
              </a:r>
              <a:r>
                <a:rPr lang="en-US" altLang="zh-CN" sz="2000" dirty="0">
                  <a:solidFill>
                    <a:schemeClr val="bg1"/>
                  </a:solidFill>
                  <a:sym typeface="Symbol" panose="05050102010706020507" pitchFamily="18" charset="2"/>
                </a:rPr>
                <a:t></a:t>
              </a:r>
              <a:r>
                <a:rPr lang="en-US" altLang="zh-CN" sz="2000" dirty="0">
                  <a:solidFill>
                    <a:schemeClr val="bg1"/>
                  </a:solidFill>
                </a:rPr>
                <a:t>(</a:t>
              </a:r>
              <a:r>
                <a:rPr lang="en-US" altLang="zh-CN" sz="2000" dirty="0">
                  <a:solidFill>
                    <a:schemeClr val="bg1"/>
                  </a:solidFill>
                  <a:sym typeface="Symbol" panose="05050102010706020507" pitchFamily="18" charset="2"/>
                </a:rPr>
                <a:t></a:t>
              </a:r>
              <a:r>
                <a:rPr lang="en-US" altLang="zh-CN" sz="2000" dirty="0">
                  <a:solidFill>
                    <a:schemeClr val="bg1"/>
                  </a:solidFill>
                </a:rPr>
                <a:t>)</a:t>
              </a:r>
              <a:r>
                <a:rPr lang="zh-CN" altLang="en-US" sz="2000" dirty="0">
                  <a:solidFill>
                    <a:schemeClr val="bg1"/>
                  </a:solidFill>
                </a:rPr>
                <a:t>，得到</a:t>
              </a:r>
              <a:r>
                <a:rPr lang="en-US" altLang="zh-CN" sz="2000" dirty="0">
                  <a:solidFill>
                    <a:schemeClr val="bg1"/>
                  </a:solidFill>
                </a:rPr>
                <a:t>G(</a:t>
              </a:r>
              <a:r>
                <a:rPr lang="en-US" altLang="zh-CN" sz="2000" dirty="0">
                  <a:solidFill>
                    <a:schemeClr val="bg1"/>
                  </a:solidFill>
                  <a:sym typeface="Symbol" panose="05050102010706020507" pitchFamily="18" charset="2"/>
                </a:rPr>
                <a:t></a:t>
              </a:r>
              <a:r>
                <a:rPr lang="en-US" altLang="zh-CN" sz="2000" dirty="0">
                  <a:solidFill>
                    <a:schemeClr val="bg1"/>
                  </a:solidFill>
                </a:rPr>
                <a:t>, </a:t>
              </a:r>
              <a:r>
                <a:rPr lang="en-US" altLang="zh-CN" sz="2000" dirty="0">
                  <a:solidFill>
                    <a:schemeClr val="bg1"/>
                  </a:solidFill>
                  <a:sym typeface="Symbol" panose="05050102010706020507" pitchFamily="18" charset="2"/>
                </a:rPr>
                <a:t></a:t>
              </a:r>
              <a:r>
                <a:rPr lang="en-US" altLang="zh-CN" sz="2000" dirty="0">
                  <a:solidFill>
                    <a:schemeClr val="bg1"/>
                  </a:solidFill>
                </a:rPr>
                <a:t>)</a:t>
              </a:r>
            </a:p>
          </p:txBody>
        </p:sp>
        <p:sp>
          <p:nvSpPr>
            <p:cNvPr id="10" name="_s1087">
              <a:extLst>
                <a:ext uri="{FF2B5EF4-FFF2-40B4-BE49-F238E27FC236}">
                  <a16:creationId xmlns:a16="http://schemas.microsoft.com/office/drawing/2014/main" id="{23288556-EE23-4D27-BD18-1881B78C47B6}"/>
                </a:ext>
              </a:extLst>
            </p:cNvPr>
            <p:cNvSpPr>
              <a:spLocks noChangeArrowheads="1"/>
            </p:cNvSpPr>
            <p:nvPr/>
          </p:nvSpPr>
          <p:spPr bwMode="auto">
            <a:xfrm>
              <a:off x="3669" y="13836"/>
              <a:ext cx="3616" cy="516"/>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20576" tIns="10287" rIns="20576" bIns="10287"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dirty="0">
                  <a:solidFill>
                    <a:schemeClr val="bg1"/>
                  </a:solidFill>
                </a:rPr>
                <a:t>傅立叶逆变换，得到滤波投影</a:t>
              </a:r>
              <a:r>
                <a:rPr lang="en-US" altLang="zh-CN" sz="2000" dirty="0">
                  <a:solidFill>
                    <a:schemeClr val="bg1"/>
                  </a:solidFill>
                </a:rPr>
                <a:t>g(t, </a:t>
              </a:r>
              <a:r>
                <a:rPr lang="en-US" altLang="zh-CN" sz="2000" dirty="0">
                  <a:solidFill>
                    <a:schemeClr val="bg1"/>
                  </a:solidFill>
                  <a:sym typeface="Symbol" panose="05050102010706020507" pitchFamily="18" charset="2"/>
                </a:rPr>
                <a:t></a:t>
              </a:r>
              <a:r>
                <a:rPr lang="en-US" altLang="zh-CN" sz="2000" dirty="0">
                  <a:solidFill>
                    <a:schemeClr val="bg1"/>
                  </a:solidFill>
                </a:rPr>
                <a:t>)</a:t>
              </a:r>
              <a:endParaRPr lang="zh-CN" altLang="en-US" sz="2000" dirty="0">
                <a:solidFill>
                  <a:schemeClr val="bg1"/>
                </a:solidFill>
              </a:endParaRPr>
            </a:p>
          </p:txBody>
        </p:sp>
        <p:sp>
          <p:nvSpPr>
            <p:cNvPr id="11" name="_s1091">
              <a:extLst>
                <a:ext uri="{FF2B5EF4-FFF2-40B4-BE49-F238E27FC236}">
                  <a16:creationId xmlns:a16="http://schemas.microsoft.com/office/drawing/2014/main" id="{81C28A31-7DFE-45F8-B6D2-BE90463AB817}"/>
                </a:ext>
              </a:extLst>
            </p:cNvPr>
            <p:cNvSpPr>
              <a:spLocks noChangeArrowheads="1"/>
            </p:cNvSpPr>
            <p:nvPr/>
          </p:nvSpPr>
          <p:spPr bwMode="auto">
            <a:xfrm>
              <a:off x="3711" y="14735"/>
              <a:ext cx="3289" cy="44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39520" tIns="19760" rIns="39520" bIns="19760"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dirty="0">
                  <a:solidFill>
                    <a:schemeClr val="bg1"/>
                  </a:solidFill>
                </a:rPr>
                <a:t>反投影</a:t>
              </a:r>
              <a:r>
                <a:rPr lang="en-US" altLang="zh-CN" sz="2000" dirty="0">
                  <a:solidFill>
                    <a:schemeClr val="bg1"/>
                  </a:solidFill>
                </a:rPr>
                <a:t>g(t, </a:t>
              </a:r>
              <a:r>
                <a:rPr lang="en-US" altLang="zh-CN" sz="2000" dirty="0">
                  <a:solidFill>
                    <a:schemeClr val="bg1"/>
                  </a:solidFill>
                  <a:sym typeface="Symbol" panose="05050102010706020507" pitchFamily="18" charset="2"/>
                </a:rPr>
                <a:t></a:t>
              </a:r>
              <a:r>
                <a:rPr lang="en-US" altLang="zh-CN" sz="2000" dirty="0">
                  <a:solidFill>
                    <a:schemeClr val="bg1"/>
                  </a:solidFill>
                </a:rPr>
                <a:t>)</a:t>
              </a:r>
              <a:r>
                <a:rPr lang="zh-CN" altLang="en-US" sz="2000" dirty="0">
                  <a:solidFill>
                    <a:schemeClr val="bg1"/>
                  </a:solidFill>
                </a:rPr>
                <a:t>，并加入图像</a:t>
              </a:r>
              <a:r>
                <a:rPr lang="en-US" altLang="zh-CN" sz="2000" dirty="0">
                  <a:solidFill>
                    <a:schemeClr val="bg1"/>
                  </a:solidFill>
                </a:rPr>
                <a:t>f(x, y)</a:t>
              </a:r>
              <a:endParaRPr lang="zh-CN" altLang="en-US" sz="2000" dirty="0">
                <a:solidFill>
                  <a:schemeClr val="bg1"/>
                </a:solidFill>
              </a:endParaRPr>
            </a:p>
          </p:txBody>
        </p:sp>
        <p:sp>
          <p:nvSpPr>
            <p:cNvPr id="12" name="_s1138">
              <a:extLst>
                <a:ext uri="{FF2B5EF4-FFF2-40B4-BE49-F238E27FC236}">
                  <a16:creationId xmlns:a16="http://schemas.microsoft.com/office/drawing/2014/main" id="{98A66D79-0007-4E85-BDA8-E8E07C16B911}"/>
                </a:ext>
              </a:extLst>
            </p:cNvPr>
            <p:cNvSpPr>
              <a:spLocks noChangeArrowheads="1"/>
            </p:cNvSpPr>
            <p:nvPr/>
          </p:nvSpPr>
          <p:spPr bwMode="auto">
            <a:xfrm>
              <a:off x="4310" y="15541"/>
              <a:ext cx="2257" cy="461"/>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71323" tIns="35662" rIns="71323" bIns="35662"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dirty="0">
                  <a:solidFill>
                    <a:schemeClr val="bg1"/>
                  </a:solidFill>
                </a:rPr>
                <a:t>循环结束？</a:t>
              </a:r>
            </a:p>
          </p:txBody>
        </p:sp>
      </p:grpSp>
      <p:sp>
        <p:nvSpPr>
          <p:cNvPr id="13" name="箭头: 下 12">
            <a:extLst>
              <a:ext uri="{FF2B5EF4-FFF2-40B4-BE49-F238E27FC236}">
                <a16:creationId xmlns:a16="http://schemas.microsoft.com/office/drawing/2014/main" id="{896D8D2F-2C01-4E84-A796-E4591DBBBB4B}"/>
              </a:ext>
            </a:extLst>
          </p:cNvPr>
          <p:cNvSpPr/>
          <p:nvPr/>
        </p:nvSpPr>
        <p:spPr>
          <a:xfrm>
            <a:off x="5832580" y="2235950"/>
            <a:ext cx="219374" cy="246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下 14">
            <a:extLst>
              <a:ext uri="{FF2B5EF4-FFF2-40B4-BE49-F238E27FC236}">
                <a16:creationId xmlns:a16="http://schemas.microsoft.com/office/drawing/2014/main" id="{00951EDA-00D4-480D-9B6E-893204EA570E}"/>
              </a:ext>
            </a:extLst>
          </p:cNvPr>
          <p:cNvSpPr/>
          <p:nvPr/>
        </p:nvSpPr>
        <p:spPr>
          <a:xfrm>
            <a:off x="5836198" y="3182471"/>
            <a:ext cx="219374" cy="246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下 15">
            <a:extLst>
              <a:ext uri="{FF2B5EF4-FFF2-40B4-BE49-F238E27FC236}">
                <a16:creationId xmlns:a16="http://schemas.microsoft.com/office/drawing/2014/main" id="{C3975187-8CE2-47EF-B42E-117316A3E962}"/>
              </a:ext>
            </a:extLst>
          </p:cNvPr>
          <p:cNvSpPr/>
          <p:nvPr/>
        </p:nvSpPr>
        <p:spPr>
          <a:xfrm>
            <a:off x="5828173" y="4022279"/>
            <a:ext cx="219374" cy="246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下 16">
            <a:extLst>
              <a:ext uri="{FF2B5EF4-FFF2-40B4-BE49-F238E27FC236}">
                <a16:creationId xmlns:a16="http://schemas.microsoft.com/office/drawing/2014/main" id="{7E4A74FE-F845-4D95-9805-04E7BF7699C8}"/>
              </a:ext>
            </a:extLst>
          </p:cNvPr>
          <p:cNvSpPr/>
          <p:nvPr/>
        </p:nvSpPr>
        <p:spPr>
          <a:xfrm>
            <a:off x="5822207" y="4885868"/>
            <a:ext cx="219374" cy="246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下 17">
            <a:extLst>
              <a:ext uri="{FF2B5EF4-FFF2-40B4-BE49-F238E27FC236}">
                <a16:creationId xmlns:a16="http://schemas.microsoft.com/office/drawing/2014/main" id="{085B24C6-61AD-41D5-A49F-4885336C1093}"/>
              </a:ext>
            </a:extLst>
          </p:cNvPr>
          <p:cNvSpPr/>
          <p:nvPr/>
        </p:nvSpPr>
        <p:spPr>
          <a:xfrm>
            <a:off x="5836198" y="5677881"/>
            <a:ext cx="219374" cy="246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B414F1F3-50ED-4FBD-8D2E-F9216105394E}"/>
              </a:ext>
            </a:extLst>
          </p:cNvPr>
          <p:cNvSpPr txBox="1"/>
          <p:nvPr/>
        </p:nvSpPr>
        <p:spPr>
          <a:xfrm>
            <a:off x="10414393" y="578898"/>
            <a:ext cx="617434" cy="523220"/>
          </a:xfrm>
          <a:prstGeom prst="rect">
            <a:avLst/>
          </a:prstGeom>
          <a:noFill/>
        </p:spPr>
        <p:txBody>
          <a:bodyPr wrap="square" rtlCol="0">
            <a:spAutoFit/>
          </a:bodyPr>
          <a:lstStyle/>
          <a:p>
            <a:r>
              <a:rPr lang="zh-CN" altLang="en-US" sz="2800" b="1" dirty="0">
                <a:solidFill>
                  <a:schemeClr val="accent2">
                    <a:lumMod val="75000"/>
                  </a:schemeClr>
                </a:solidFill>
              </a:rPr>
              <a:t>①</a:t>
            </a:r>
          </a:p>
        </p:txBody>
      </p:sp>
      <p:sp>
        <p:nvSpPr>
          <p:cNvPr id="19" name="文本框 18">
            <a:extLst>
              <a:ext uri="{FF2B5EF4-FFF2-40B4-BE49-F238E27FC236}">
                <a16:creationId xmlns:a16="http://schemas.microsoft.com/office/drawing/2014/main" id="{6CF40C38-9F36-436D-BAF7-89CDAF897EFB}"/>
              </a:ext>
            </a:extLst>
          </p:cNvPr>
          <p:cNvSpPr txBox="1"/>
          <p:nvPr/>
        </p:nvSpPr>
        <p:spPr>
          <a:xfrm>
            <a:off x="10414393" y="2482749"/>
            <a:ext cx="617434" cy="523220"/>
          </a:xfrm>
          <a:prstGeom prst="rect">
            <a:avLst/>
          </a:prstGeom>
          <a:noFill/>
        </p:spPr>
        <p:txBody>
          <a:bodyPr wrap="square" rtlCol="0">
            <a:spAutoFit/>
          </a:bodyPr>
          <a:lstStyle/>
          <a:p>
            <a:r>
              <a:rPr lang="zh-CN" altLang="en-US" sz="2800" b="1" dirty="0">
                <a:solidFill>
                  <a:schemeClr val="accent2">
                    <a:lumMod val="75000"/>
                  </a:schemeClr>
                </a:solidFill>
              </a:rPr>
              <a:t>②</a:t>
            </a:r>
          </a:p>
        </p:txBody>
      </p:sp>
      <p:sp>
        <p:nvSpPr>
          <p:cNvPr id="20" name="文本框 19">
            <a:extLst>
              <a:ext uri="{FF2B5EF4-FFF2-40B4-BE49-F238E27FC236}">
                <a16:creationId xmlns:a16="http://schemas.microsoft.com/office/drawing/2014/main" id="{1D986D01-A2ED-4D49-935E-04A698124345}"/>
              </a:ext>
            </a:extLst>
          </p:cNvPr>
          <p:cNvSpPr txBox="1"/>
          <p:nvPr/>
        </p:nvSpPr>
        <p:spPr>
          <a:xfrm>
            <a:off x="10414393" y="3437012"/>
            <a:ext cx="617434" cy="523220"/>
          </a:xfrm>
          <a:prstGeom prst="rect">
            <a:avLst/>
          </a:prstGeom>
          <a:noFill/>
        </p:spPr>
        <p:txBody>
          <a:bodyPr wrap="square" rtlCol="0">
            <a:spAutoFit/>
          </a:bodyPr>
          <a:lstStyle/>
          <a:p>
            <a:r>
              <a:rPr lang="zh-CN" altLang="en-US" sz="2800" b="1" dirty="0">
                <a:solidFill>
                  <a:schemeClr val="accent2">
                    <a:lumMod val="75000"/>
                  </a:schemeClr>
                </a:solidFill>
              </a:rPr>
              <a:t>③</a:t>
            </a:r>
          </a:p>
        </p:txBody>
      </p:sp>
      <p:sp>
        <p:nvSpPr>
          <p:cNvPr id="21" name="文本框 20">
            <a:extLst>
              <a:ext uri="{FF2B5EF4-FFF2-40B4-BE49-F238E27FC236}">
                <a16:creationId xmlns:a16="http://schemas.microsoft.com/office/drawing/2014/main" id="{E9963736-9CBC-43A0-8127-9FA550A30E1A}"/>
              </a:ext>
            </a:extLst>
          </p:cNvPr>
          <p:cNvSpPr txBox="1"/>
          <p:nvPr/>
        </p:nvSpPr>
        <p:spPr>
          <a:xfrm>
            <a:off x="10414393" y="4279304"/>
            <a:ext cx="617434" cy="523220"/>
          </a:xfrm>
          <a:prstGeom prst="rect">
            <a:avLst/>
          </a:prstGeom>
          <a:noFill/>
        </p:spPr>
        <p:txBody>
          <a:bodyPr wrap="square" rtlCol="0">
            <a:spAutoFit/>
          </a:bodyPr>
          <a:lstStyle/>
          <a:p>
            <a:r>
              <a:rPr lang="zh-CN" altLang="en-US" sz="2800" b="1" dirty="0">
                <a:solidFill>
                  <a:schemeClr val="accent2">
                    <a:lumMod val="75000"/>
                  </a:schemeClr>
                </a:solidFill>
              </a:rPr>
              <a:t>④</a:t>
            </a:r>
          </a:p>
        </p:txBody>
      </p:sp>
      <p:sp>
        <p:nvSpPr>
          <p:cNvPr id="22" name="文本框 21">
            <a:extLst>
              <a:ext uri="{FF2B5EF4-FFF2-40B4-BE49-F238E27FC236}">
                <a16:creationId xmlns:a16="http://schemas.microsoft.com/office/drawing/2014/main" id="{90E36994-36D3-426A-AF6A-AC404847A7F3}"/>
              </a:ext>
            </a:extLst>
          </p:cNvPr>
          <p:cNvSpPr txBox="1"/>
          <p:nvPr/>
        </p:nvSpPr>
        <p:spPr>
          <a:xfrm>
            <a:off x="10417964" y="5113385"/>
            <a:ext cx="617434" cy="523220"/>
          </a:xfrm>
          <a:prstGeom prst="rect">
            <a:avLst/>
          </a:prstGeom>
          <a:noFill/>
        </p:spPr>
        <p:txBody>
          <a:bodyPr wrap="square" rtlCol="0">
            <a:spAutoFit/>
          </a:bodyPr>
          <a:lstStyle/>
          <a:p>
            <a:r>
              <a:rPr lang="zh-CN" altLang="en-US" sz="2800" b="1" dirty="0">
                <a:solidFill>
                  <a:schemeClr val="accent2">
                    <a:lumMod val="75000"/>
                  </a:schemeClr>
                </a:solidFill>
              </a:rPr>
              <a:t>⑤</a:t>
            </a:r>
          </a:p>
        </p:txBody>
      </p:sp>
      <p:sp>
        <p:nvSpPr>
          <p:cNvPr id="23" name="_s1068">
            <a:extLst>
              <a:ext uri="{FF2B5EF4-FFF2-40B4-BE49-F238E27FC236}">
                <a16:creationId xmlns:a16="http://schemas.microsoft.com/office/drawing/2014/main" id="{A83889D4-6774-44CB-A4DC-22F2A6282A93}"/>
              </a:ext>
            </a:extLst>
          </p:cNvPr>
          <p:cNvSpPr>
            <a:spLocks noChangeArrowheads="1"/>
          </p:cNvSpPr>
          <p:nvPr/>
        </p:nvSpPr>
        <p:spPr bwMode="auto">
          <a:xfrm>
            <a:off x="4109394" y="1565430"/>
            <a:ext cx="3665743" cy="512285"/>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12943" tIns="6471" rIns="12943" bIns="6471"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dirty="0">
                <a:solidFill>
                  <a:schemeClr val="bg1"/>
                </a:solidFill>
              </a:rPr>
              <a:t>对投影</a:t>
            </a:r>
            <a:r>
              <a:rPr lang="en-US" altLang="zh-CN" sz="2000" dirty="0">
                <a:solidFill>
                  <a:schemeClr val="bg1"/>
                </a:solidFill>
              </a:rPr>
              <a:t>p(t, </a:t>
            </a:r>
            <a:r>
              <a:rPr lang="en-US" altLang="zh-CN" sz="2000" dirty="0">
                <a:solidFill>
                  <a:schemeClr val="bg1"/>
                </a:solidFill>
                <a:sym typeface="Symbol" panose="05050102010706020507" pitchFamily="18" charset="2"/>
              </a:rPr>
              <a:t></a:t>
            </a:r>
            <a:r>
              <a:rPr lang="en-US" altLang="zh-CN" sz="2000" dirty="0">
                <a:solidFill>
                  <a:schemeClr val="bg1"/>
                </a:solidFill>
              </a:rPr>
              <a:t>)</a:t>
            </a:r>
            <a:r>
              <a:rPr lang="zh-CN" altLang="en-US" sz="2000" dirty="0">
                <a:solidFill>
                  <a:schemeClr val="bg1"/>
                </a:solidFill>
              </a:rPr>
              <a:t>补</a:t>
            </a:r>
            <a:r>
              <a:rPr lang="en-US" altLang="zh-CN" sz="2000" dirty="0">
                <a:solidFill>
                  <a:schemeClr val="bg1"/>
                </a:solidFill>
              </a:rPr>
              <a:t>0</a:t>
            </a:r>
            <a:r>
              <a:rPr lang="zh-CN" altLang="en-US" sz="2000" dirty="0">
                <a:solidFill>
                  <a:schemeClr val="bg1"/>
                </a:solidFill>
              </a:rPr>
              <a:t>，得到</a:t>
            </a:r>
            <a:r>
              <a:rPr lang="en-US" altLang="zh-CN" sz="2000" dirty="0">
                <a:solidFill>
                  <a:schemeClr val="bg1"/>
                </a:solidFill>
              </a:rPr>
              <a:t>p</a:t>
            </a:r>
            <a:r>
              <a:rPr lang="en-US" altLang="zh-CN" sz="2000" dirty="0">
                <a:solidFill>
                  <a:schemeClr val="bg1"/>
                </a:solidFill>
                <a:sym typeface="Symbol" panose="05050102010706020507" pitchFamily="18" charset="2"/>
              </a:rPr>
              <a:t></a:t>
            </a:r>
            <a:r>
              <a:rPr lang="en-US" altLang="zh-CN" sz="2000" dirty="0">
                <a:solidFill>
                  <a:schemeClr val="bg1"/>
                </a:solidFill>
              </a:rPr>
              <a:t>(t, </a:t>
            </a:r>
            <a:r>
              <a:rPr lang="en-US" altLang="zh-CN" sz="2000" dirty="0">
                <a:solidFill>
                  <a:schemeClr val="bg1"/>
                </a:solidFill>
                <a:sym typeface="Symbol" panose="05050102010706020507" pitchFamily="18" charset="2"/>
              </a:rPr>
              <a:t></a:t>
            </a:r>
            <a:r>
              <a:rPr lang="en-US" altLang="zh-CN" sz="2000" dirty="0">
                <a:solidFill>
                  <a:schemeClr val="bg1"/>
                </a:solidFill>
              </a:rPr>
              <a:t>)</a:t>
            </a:r>
          </a:p>
        </p:txBody>
      </p:sp>
      <p:sp>
        <p:nvSpPr>
          <p:cNvPr id="24" name="箭头: 下 23">
            <a:extLst>
              <a:ext uri="{FF2B5EF4-FFF2-40B4-BE49-F238E27FC236}">
                <a16:creationId xmlns:a16="http://schemas.microsoft.com/office/drawing/2014/main" id="{05F0390A-E1DE-4D61-B705-2E4BA0CBA4DD}"/>
              </a:ext>
            </a:extLst>
          </p:cNvPr>
          <p:cNvSpPr/>
          <p:nvPr/>
        </p:nvSpPr>
        <p:spPr>
          <a:xfrm>
            <a:off x="5840480" y="1237480"/>
            <a:ext cx="219374" cy="246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47392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9B9C406-69E7-487F-B9AC-B7EAAC4361E4}"/>
              </a:ext>
            </a:extLst>
          </p:cNvPr>
          <p:cNvSpPr>
            <a:spLocks noGrp="1"/>
          </p:cNvSpPr>
          <p:nvPr>
            <p:ph idx="1"/>
          </p:nvPr>
        </p:nvSpPr>
        <p:spPr>
          <a:xfrm>
            <a:off x="446315" y="365125"/>
            <a:ext cx="10515600" cy="6127750"/>
          </a:xfrm>
        </p:spPr>
        <p:txBody>
          <a:bodyPr/>
          <a:lstStyle/>
          <a:p>
            <a:pPr marL="0" indent="0">
              <a:buNone/>
            </a:pPr>
            <a:r>
              <a:rPr lang="en-US" altLang="zh-CN" sz="4800" u="sng" dirty="0">
                <a:solidFill>
                  <a:srgbClr val="002060"/>
                </a:solidFill>
              </a:rPr>
              <a:t>Part Ⅱ</a:t>
            </a:r>
          </a:p>
          <a:p>
            <a:pPr marL="0" indent="0">
              <a:buNone/>
            </a:pPr>
            <a:endParaRPr lang="en-US" altLang="zh-CN" dirty="0">
              <a:solidFill>
                <a:srgbClr val="002060"/>
              </a:solidFill>
            </a:endParaRPr>
          </a:p>
          <a:p>
            <a:pPr marL="0" indent="0">
              <a:buNone/>
            </a:pPr>
            <a:r>
              <a:rPr lang="zh-CN" altLang="en-US" sz="3200" dirty="0">
                <a:solidFill>
                  <a:srgbClr val="002060"/>
                </a:solidFill>
              </a:rPr>
              <a:t>对每一个</a:t>
            </a:r>
            <a:r>
              <a:rPr lang="en-US" altLang="zh-CN" sz="3200" dirty="0">
                <a:solidFill>
                  <a:srgbClr val="002060"/>
                </a:solidFill>
              </a:rPr>
              <a:t>channel</a:t>
            </a:r>
            <a:r>
              <a:rPr lang="zh-CN" altLang="en-US" sz="3200" dirty="0">
                <a:solidFill>
                  <a:srgbClr val="002060"/>
                </a:solidFill>
              </a:rPr>
              <a:t>中的数据分别进行一维</a:t>
            </a:r>
            <a:r>
              <a:rPr lang="en-US" altLang="zh-CN" sz="3200" dirty="0">
                <a:solidFill>
                  <a:srgbClr val="002060"/>
                </a:solidFill>
              </a:rPr>
              <a:t>FFT</a:t>
            </a:r>
          </a:p>
          <a:p>
            <a:pPr marL="0" indent="0">
              <a:buNone/>
            </a:pPr>
            <a:endParaRPr lang="en-US" altLang="zh-CN" dirty="0">
              <a:solidFill>
                <a:srgbClr val="002060"/>
              </a:solidFill>
            </a:endParaRPr>
          </a:p>
          <a:p>
            <a:pPr marL="0" indent="0">
              <a:buNone/>
            </a:pPr>
            <a:endParaRPr lang="en-US" altLang="zh-CN" dirty="0">
              <a:solidFill>
                <a:srgbClr val="002060"/>
              </a:solidFill>
            </a:endParaRPr>
          </a:p>
          <a:p>
            <a:pPr marL="0" indent="0">
              <a:buNone/>
            </a:pPr>
            <a:endParaRPr lang="en-US" altLang="zh-CN" dirty="0">
              <a:solidFill>
                <a:srgbClr val="002060"/>
              </a:solidFill>
            </a:endParaRPr>
          </a:p>
          <a:p>
            <a:pPr marL="0" indent="0">
              <a:buNone/>
            </a:pPr>
            <a:endParaRPr lang="en-US" altLang="zh-CN" dirty="0">
              <a:solidFill>
                <a:srgbClr val="002060"/>
              </a:solidFill>
            </a:endParaRPr>
          </a:p>
          <a:p>
            <a:pPr marL="0" indent="0">
              <a:lnSpc>
                <a:spcPct val="150000"/>
              </a:lnSpc>
              <a:buNone/>
            </a:pPr>
            <a:r>
              <a:rPr lang="en-US" altLang="zh-CN" sz="3200" dirty="0">
                <a:solidFill>
                  <a:srgbClr val="002060"/>
                </a:solidFill>
              </a:rPr>
              <a:t>Data</a:t>
            </a:r>
            <a:r>
              <a:rPr lang="zh-CN" altLang="en-US" sz="3200" dirty="0">
                <a:solidFill>
                  <a:srgbClr val="002060"/>
                </a:solidFill>
              </a:rPr>
              <a:t>为</a:t>
            </a:r>
            <a:r>
              <a:rPr lang="en-US" altLang="zh-CN" sz="3200" dirty="0">
                <a:solidFill>
                  <a:srgbClr val="002060"/>
                </a:solidFill>
              </a:rPr>
              <a:t>512*512</a:t>
            </a:r>
            <a:r>
              <a:rPr lang="zh-CN" altLang="en-US" sz="3200" dirty="0">
                <a:solidFill>
                  <a:srgbClr val="002060"/>
                </a:solidFill>
              </a:rPr>
              <a:t>的投影数据</a:t>
            </a:r>
            <a:r>
              <a:rPr lang="en-US" altLang="zh-CN" sz="3200" dirty="0">
                <a:solidFill>
                  <a:srgbClr val="002060"/>
                </a:solidFill>
              </a:rPr>
              <a:t>p</a:t>
            </a:r>
            <a:r>
              <a:rPr lang="en-US" altLang="zh-CN" sz="3200" dirty="0">
                <a:solidFill>
                  <a:srgbClr val="002060"/>
                </a:solidFill>
                <a:sym typeface="Symbol" panose="05050102010706020507" pitchFamily="18" charset="2"/>
              </a:rPr>
              <a:t></a:t>
            </a:r>
            <a:r>
              <a:rPr lang="en-US" altLang="zh-CN" sz="3200" dirty="0">
                <a:solidFill>
                  <a:srgbClr val="002060"/>
                </a:solidFill>
              </a:rPr>
              <a:t>(t, </a:t>
            </a:r>
            <a:r>
              <a:rPr lang="en-US" altLang="zh-CN" sz="3200" dirty="0">
                <a:solidFill>
                  <a:srgbClr val="002060"/>
                </a:solidFill>
                <a:sym typeface="Symbol" panose="05050102010706020507" pitchFamily="18" charset="2"/>
              </a:rPr>
              <a:t>)</a:t>
            </a:r>
          </a:p>
          <a:p>
            <a:pPr marL="0" indent="0">
              <a:lnSpc>
                <a:spcPct val="150000"/>
              </a:lnSpc>
              <a:buNone/>
            </a:pPr>
            <a:r>
              <a:rPr lang="en-US" altLang="zh-CN" sz="3200" dirty="0">
                <a:solidFill>
                  <a:srgbClr val="002060"/>
                </a:solidFill>
              </a:rPr>
              <a:t>f_data</a:t>
            </a:r>
            <a:r>
              <a:rPr lang="zh-CN" altLang="en-US" sz="3200" dirty="0">
                <a:solidFill>
                  <a:srgbClr val="002060"/>
                </a:solidFill>
              </a:rPr>
              <a:t>为它的频域表示</a:t>
            </a:r>
            <a:r>
              <a:rPr lang="en-US" altLang="zh-CN" sz="3200" dirty="0">
                <a:solidFill>
                  <a:srgbClr val="002060"/>
                </a:solidFill>
              </a:rPr>
              <a:t>P</a:t>
            </a:r>
            <a:r>
              <a:rPr lang="en-US" altLang="zh-CN" sz="3200" dirty="0">
                <a:solidFill>
                  <a:srgbClr val="002060"/>
                </a:solidFill>
                <a:sym typeface="Symbol" panose="05050102010706020507" pitchFamily="18" charset="2"/>
              </a:rPr>
              <a:t></a:t>
            </a:r>
            <a:r>
              <a:rPr lang="en-US" altLang="zh-CN" sz="3200" dirty="0">
                <a:solidFill>
                  <a:srgbClr val="002060"/>
                </a:solidFill>
              </a:rPr>
              <a:t>(</a:t>
            </a:r>
            <a:r>
              <a:rPr lang="en-US" altLang="zh-CN" sz="3200" dirty="0">
                <a:solidFill>
                  <a:srgbClr val="002060"/>
                </a:solidFill>
                <a:sym typeface="Symbol" panose="05050102010706020507" pitchFamily="18" charset="2"/>
              </a:rPr>
              <a:t></a:t>
            </a:r>
            <a:r>
              <a:rPr lang="en-US" altLang="zh-CN" sz="3200" dirty="0">
                <a:solidFill>
                  <a:srgbClr val="002060"/>
                </a:solidFill>
              </a:rPr>
              <a:t>, </a:t>
            </a:r>
            <a:r>
              <a:rPr lang="en-US" altLang="zh-CN" sz="3200" dirty="0">
                <a:solidFill>
                  <a:srgbClr val="002060"/>
                </a:solidFill>
                <a:sym typeface="Symbol" panose="05050102010706020507" pitchFamily="18" charset="2"/>
              </a:rPr>
              <a:t></a:t>
            </a:r>
            <a:r>
              <a:rPr lang="en-US" altLang="zh-CN" sz="3200" dirty="0">
                <a:solidFill>
                  <a:srgbClr val="002060"/>
                </a:solidFill>
              </a:rPr>
              <a:t>)</a:t>
            </a:r>
            <a:endParaRPr lang="zh-CN" altLang="en-US" sz="3200" dirty="0">
              <a:solidFill>
                <a:srgbClr val="002060"/>
              </a:solidFill>
            </a:endParaRPr>
          </a:p>
          <a:p>
            <a:pPr marL="0" indent="0">
              <a:buNone/>
            </a:pPr>
            <a:endParaRPr lang="en-US" altLang="zh-CN" dirty="0">
              <a:solidFill>
                <a:srgbClr val="002060"/>
              </a:solidFill>
            </a:endParaRPr>
          </a:p>
        </p:txBody>
      </p:sp>
      <p:sp>
        <p:nvSpPr>
          <p:cNvPr id="4" name="_s1074">
            <a:extLst>
              <a:ext uri="{FF2B5EF4-FFF2-40B4-BE49-F238E27FC236}">
                <a16:creationId xmlns:a16="http://schemas.microsoft.com/office/drawing/2014/main" id="{53077D36-C47E-4FF4-A5B6-C52895528170}"/>
              </a:ext>
            </a:extLst>
          </p:cNvPr>
          <p:cNvSpPr>
            <a:spLocks noGrp="1" noChangeArrowheads="1"/>
          </p:cNvSpPr>
          <p:nvPr>
            <p:ph type="title"/>
          </p:nvPr>
        </p:nvSpPr>
        <p:spPr bwMode="auto">
          <a:xfrm>
            <a:off x="3629396" y="365125"/>
            <a:ext cx="4933208" cy="929285"/>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17489" tIns="8745" rIns="17489" bIns="8745" anchor="ctr">
            <a:norm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3200" dirty="0">
                <a:solidFill>
                  <a:schemeClr val="bg1"/>
                </a:solidFill>
              </a:rPr>
              <a:t>傅立叶变换，得到</a:t>
            </a:r>
            <a:r>
              <a:rPr lang="en-US" altLang="zh-CN" sz="3200" dirty="0">
                <a:solidFill>
                  <a:schemeClr val="bg1"/>
                </a:solidFill>
              </a:rPr>
              <a:t>P</a:t>
            </a:r>
            <a:r>
              <a:rPr lang="en-US" altLang="zh-CN" sz="3200" dirty="0">
                <a:solidFill>
                  <a:schemeClr val="bg1"/>
                </a:solidFill>
                <a:sym typeface="Symbol" panose="05050102010706020507" pitchFamily="18" charset="2"/>
              </a:rPr>
              <a:t></a:t>
            </a:r>
            <a:r>
              <a:rPr lang="en-US" altLang="zh-CN" sz="3200" dirty="0">
                <a:solidFill>
                  <a:schemeClr val="bg1"/>
                </a:solidFill>
              </a:rPr>
              <a:t>(</a:t>
            </a:r>
            <a:r>
              <a:rPr lang="en-US" altLang="zh-CN" sz="3200" dirty="0">
                <a:solidFill>
                  <a:schemeClr val="bg1"/>
                </a:solidFill>
                <a:sym typeface="Symbol" panose="05050102010706020507" pitchFamily="18" charset="2"/>
              </a:rPr>
              <a:t></a:t>
            </a:r>
            <a:r>
              <a:rPr lang="en-US" altLang="zh-CN" sz="3200" dirty="0">
                <a:solidFill>
                  <a:schemeClr val="bg1"/>
                </a:solidFill>
              </a:rPr>
              <a:t>, </a:t>
            </a:r>
            <a:r>
              <a:rPr lang="en-US" altLang="zh-CN" sz="3200" dirty="0">
                <a:solidFill>
                  <a:schemeClr val="bg1"/>
                </a:solidFill>
                <a:sym typeface="Symbol" panose="05050102010706020507" pitchFamily="18" charset="2"/>
              </a:rPr>
              <a:t></a:t>
            </a:r>
            <a:r>
              <a:rPr lang="en-US" altLang="zh-CN" sz="3200" dirty="0">
                <a:solidFill>
                  <a:schemeClr val="bg1"/>
                </a:solidFill>
              </a:rPr>
              <a:t>)</a:t>
            </a:r>
          </a:p>
        </p:txBody>
      </p:sp>
      <p:pic>
        <p:nvPicPr>
          <p:cNvPr id="6" name="图片 5">
            <a:extLst>
              <a:ext uri="{FF2B5EF4-FFF2-40B4-BE49-F238E27FC236}">
                <a16:creationId xmlns:a16="http://schemas.microsoft.com/office/drawing/2014/main" id="{D11556AE-6773-47D9-B67D-42E1BA4F5CAB}"/>
              </a:ext>
            </a:extLst>
          </p:cNvPr>
          <p:cNvPicPr>
            <a:picLocks noChangeAspect="1"/>
          </p:cNvPicPr>
          <p:nvPr/>
        </p:nvPicPr>
        <p:blipFill>
          <a:blip r:embed="rId2"/>
          <a:stretch>
            <a:fillRect/>
          </a:stretch>
        </p:blipFill>
        <p:spPr>
          <a:xfrm>
            <a:off x="2806536" y="2946895"/>
            <a:ext cx="5018808" cy="1254702"/>
          </a:xfrm>
          <a:prstGeom prst="rect">
            <a:avLst/>
          </a:prstGeom>
        </p:spPr>
      </p:pic>
    </p:spTree>
    <p:extLst>
      <p:ext uri="{BB962C8B-B14F-4D97-AF65-F5344CB8AC3E}">
        <p14:creationId xmlns:p14="http://schemas.microsoft.com/office/powerpoint/2010/main" val="3781179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9B9C406-69E7-487F-B9AC-B7EAAC4361E4}"/>
              </a:ext>
            </a:extLst>
          </p:cNvPr>
          <p:cNvSpPr>
            <a:spLocks noGrp="1"/>
          </p:cNvSpPr>
          <p:nvPr>
            <p:ph idx="1"/>
          </p:nvPr>
        </p:nvSpPr>
        <p:spPr>
          <a:xfrm>
            <a:off x="434440" y="543090"/>
            <a:ext cx="10858994" cy="4351338"/>
          </a:xfrm>
        </p:spPr>
        <p:txBody>
          <a:bodyPr>
            <a:normAutofit lnSpcReduction="10000"/>
          </a:bodyPr>
          <a:lstStyle/>
          <a:p>
            <a:pPr marL="0" indent="0">
              <a:buNone/>
            </a:pPr>
            <a:r>
              <a:rPr lang="en-US" altLang="zh-CN" sz="4800" u="sng" dirty="0">
                <a:solidFill>
                  <a:srgbClr val="002060"/>
                </a:solidFill>
              </a:rPr>
              <a:t>Part Ⅲ</a:t>
            </a:r>
          </a:p>
          <a:p>
            <a:pPr marL="0" indent="0">
              <a:buNone/>
            </a:pPr>
            <a:endParaRPr lang="en-US" altLang="zh-CN" dirty="0">
              <a:solidFill>
                <a:srgbClr val="002060"/>
              </a:solidFill>
            </a:endParaRPr>
          </a:p>
          <a:p>
            <a:pPr marL="0" indent="0">
              <a:buNone/>
            </a:pPr>
            <a:r>
              <a:rPr lang="en-US" altLang="zh-CN" dirty="0">
                <a:solidFill>
                  <a:srgbClr val="002060"/>
                </a:solidFill>
              </a:rPr>
              <a:t>1</a:t>
            </a:r>
            <a:r>
              <a:rPr lang="zh-CN" altLang="en-US" dirty="0">
                <a:solidFill>
                  <a:srgbClr val="002060"/>
                </a:solidFill>
              </a:rPr>
              <a:t>）构造滤波器</a:t>
            </a:r>
            <a:endParaRPr lang="en-US" altLang="zh-CN" dirty="0">
              <a:solidFill>
                <a:srgbClr val="002060"/>
              </a:solidFill>
            </a:endParaRPr>
          </a:p>
          <a:p>
            <a:pPr marL="0" indent="0">
              <a:lnSpc>
                <a:spcPct val="150000"/>
              </a:lnSpc>
              <a:buNone/>
            </a:pPr>
            <a:r>
              <a:rPr lang="zh-CN" altLang="en-US" dirty="0">
                <a:solidFill>
                  <a:srgbClr val="002060"/>
                </a:solidFill>
              </a:rPr>
              <a:t>直接反投影法引起的星型伪影主要是由于反投影到图像中的低频成分幅值太大，而有不具备分辨物体位置的能力。所以我们要用一个斜坡函数把低频成分过滤掉。同时我们考虑到用矩形窗会造成</a:t>
            </a:r>
            <a:r>
              <a:rPr lang="en-US" altLang="zh-CN" dirty="0">
                <a:solidFill>
                  <a:srgbClr val="002060"/>
                </a:solidFill>
              </a:rPr>
              <a:t>Gibbs</a:t>
            </a:r>
            <a:r>
              <a:rPr lang="zh-CN" altLang="en-US" dirty="0">
                <a:solidFill>
                  <a:srgbClr val="002060"/>
                </a:solidFill>
              </a:rPr>
              <a:t>现象，所以必须对滤波器稍作平滑处理</a:t>
            </a:r>
            <a:endParaRPr lang="en-US" altLang="zh-CN" dirty="0">
              <a:solidFill>
                <a:srgbClr val="002060"/>
              </a:solidFill>
            </a:endParaRPr>
          </a:p>
          <a:p>
            <a:pPr marL="0" indent="0">
              <a:lnSpc>
                <a:spcPct val="150000"/>
              </a:lnSpc>
              <a:buNone/>
            </a:pPr>
            <a:endParaRPr lang="zh-CN" altLang="en-US" dirty="0">
              <a:solidFill>
                <a:srgbClr val="002060"/>
              </a:solidFill>
            </a:endParaRPr>
          </a:p>
        </p:txBody>
      </p:sp>
      <p:sp>
        <p:nvSpPr>
          <p:cNvPr id="7" name="_s1076">
            <a:extLst>
              <a:ext uri="{FF2B5EF4-FFF2-40B4-BE49-F238E27FC236}">
                <a16:creationId xmlns:a16="http://schemas.microsoft.com/office/drawing/2014/main" id="{80C0B5DE-3BE0-4243-91C2-CD78871AE8D3}"/>
              </a:ext>
            </a:extLst>
          </p:cNvPr>
          <p:cNvSpPr>
            <a:spLocks noGrp="1" noChangeArrowheads="1"/>
          </p:cNvSpPr>
          <p:nvPr>
            <p:ph type="title"/>
          </p:nvPr>
        </p:nvSpPr>
        <p:spPr bwMode="auto">
          <a:xfrm>
            <a:off x="3522024" y="543090"/>
            <a:ext cx="6619504" cy="73928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17489" tIns="8745" rIns="17489" bIns="8745" anchor="ctr">
            <a:norm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3200" dirty="0">
                <a:solidFill>
                  <a:schemeClr val="bg1"/>
                </a:solidFill>
                <a:latin typeface="+mn-lt"/>
              </a:rPr>
              <a:t>乘以斜坡滤波器</a:t>
            </a:r>
            <a:r>
              <a:rPr lang="en-US" altLang="zh-CN" sz="3200" dirty="0">
                <a:solidFill>
                  <a:schemeClr val="bg1"/>
                </a:solidFill>
                <a:latin typeface="+mn-lt"/>
              </a:rPr>
              <a:t>H</a:t>
            </a:r>
            <a:r>
              <a:rPr lang="en-US" altLang="zh-CN" sz="3200" dirty="0">
                <a:solidFill>
                  <a:schemeClr val="bg1"/>
                </a:solidFill>
                <a:latin typeface="+mn-lt"/>
                <a:sym typeface="Symbol" panose="05050102010706020507" pitchFamily="18" charset="2"/>
              </a:rPr>
              <a:t></a:t>
            </a:r>
            <a:r>
              <a:rPr lang="en-US" altLang="zh-CN" sz="3200" dirty="0">
                <a:solidFill>
                  <a:schemeClr val="bg1"/>
                </a:solidFill>
                <a:latin typeface="+mn-lt"/>
              </a:rPr>
              <a:t>(</a:t>
            </a:r>
            <a:r>
              <a:rPr lang="en-US" altLang="zh-CN" sz="3200" dirty="0">
                <a:solidFill>
                  <a:schemeClr val="bg1"/>
                </a:solidFill>
                <a:latin typeface="+mn-lt"/>
                <a:sym typeface="Symbol" panose="05050102010706020507" pitchFamily="18" charset="2"/>
              </a:rPr>
              <a:t></a:t>
            </a:r>
            <a:r>
              <a:rPr lang="en-US" altLang="zh-CN" sz="3200" dirty="0">
                <a:solidFill>
                  <a:schemeClr val="bg1"/>
                </a:solidFill>
                <a:latin typeface="+mn-lt"/>
              </a:rPr>
              <a:t>)</a:t>
            </a:r>
            <a:r>
              <a:rPr lang="zh-CN" altLang="en-US" sz="3200" dirty="0">
                <a:solidFill>
                  <a:schemeClr val="bg1"/>
                </a:solidFill>
                <a:latin typeface="+mn-lt"/>
              </a:rPr>
              <a:t>，得到</a:t>
            </a:r>
            <a:r>
              <a:rPr lang="en-US" altLang="zh-CN" sz="3200" dirty="0">
                <a:solidFill>
                  <a:schemeClr val="bg1"/>
                </a:solidFill>
                <a:latin typeface="+mn-lt"/>
              </a:rPr>
              <a:t>G(</a:t>
            </a:r>
            <a:r>
              <a:rPr lang="en-US" altLang="zh-CN" sz="3200" dirty="0">
                <a:solidFill>
                  <a:schemeClr val="bg1"/>
                </a:solidFill>
                <a:latin typeface="+mn-lt"/>
                <a:sym typeface="Symbol" panose="05050102010706020507" pitchFamily="18" charset="2"/>
              </a:rPr>
              <a:t></a:t>
            </a:r>
            <a:r>
              <a:rPr lang="en-US" altLang="zh-CN" sz="3200" dirty="0">
                <a:solidFill>
                  <a:schemeClr val="bg1"/>
                </a:solidFill>
                <a:latin typeface="+mn-lt"/>
              </a:rPr>
              <a:t>, </a:t>
            </a:r>
            <a:r>
              <a:rPr lang="en-US" altLang="zh-CN" sz="3200" dirty="0">
                <a:solidFill>
                  <a:schemeClr val="bg1"/>
                </a:solidFill>
                <a:latin typeface="+mn-lt"/>
                <a:sym typeface="Symbol" panose="05050102010706020507" pitchFamily="18" charset="2"/>
              </a:rPr>
              <a:t></a:t>
            </a:r>
            <a:r>
              <a:rPr lang="en-US" altLang="zh-CN" sz="3200" dirty="0">
                <a:solidFill>
                  <a:schemeClr val="bg1"/>
                </a:solidFill>
                <a:latin typeface="+mn-lt"/>
              </a:rPr>
              <a:t>)</a:t>
            </a:r>
          </a:p>
        </p:txBody>
      </p:sp>
    </p:spTree>
    <p:extLst>
      <p:ext uri="{BB962C8B-B14F-4D97-AF65-F5344CB8AC3E}">
        <p14:creationId xmlns:p14="http://schemas.microsoft.com/office/powerpoint/2010/main" val="171123035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314</TotalTime>
  <Words>693</Words>
  <Application>Microsoft Office PowerPoint</Application>
  <PresentationFormat>宽屏</PresentationFormat>
  <Paragraphs>112</Paragraphs>
  <Slides>34</Slides>
  <Notes>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34</vt:i4>
      </vt:variant>
    </vt:vector>
  </HeadingPairs>
  <TitlesOfParts>
    <vt:vector size="41" baseType="lpstr">
      <vt:lpstr>等线</vt:lpstr>
      <vt:lpstr>等线 Light</vt:lpstr>
      <vt:lpstr>仿宋</vt:lpstr>
      <vt:lpstr>Arial</vt:lpstr>
      <vt:lpstr>Cambria Math</vt:lpstr>
      <vt:lpstr>Times New Roman</vt:lpstr>
      <vt:lpstr>Office 主题​​</vt:lpstr>
      <vt:lpstr>The Realization of 2D Reconstruction of Axial Computed Tomography</vt:lpstr>
      <vt:lpstr>基于Python 3.X</vt:lpstr>
      <vt:lpstr>PowerPoint 演示文稿</vt:lpstr>
      <vt:lpstr>PowerPoint 演示文稿</vt:lpstr>
      <vt:lpstr>Part Ⅰ:提取投影数据（模拟CT投影过程）</vt:lpstr>
      <vt:lpstr>Channel = 512  Length = 512 Float64</vt:lpstr>
      <vt:lpstr>PowerPoint 演示文稿</vt:lpstr>
      <vt:lpstr>傅立叶变换，得到P(, )</vt:lpstr>
      <vt:lpstr>乘以斜坡滤波器H()，得到G(, )</vt:lpstr>
      <vt:lpstr>直接反投影</vt:lpstr>
      <vt:lpstr>Gibbs现象</vt:lpstr>
      <vt:lpstr>高增益</vt:lpstr>
      <vt:lpstr>h[m]=m∗(a+(1-a)∗cos⁡(2πm/M) )</vt:lpstr>
      <vt:lpstr>PowerPoint 演示文稿</vt:lpstr>
      <vt:lpstr>傅立叶逆变换，得到滤波投影g(t, )</vt:lpstr>
      <vt:lpstr>反投影g(t, )，并加入图像f(x, y)</vt:lpstr>
      <vt:lpstr>PowerPoint 演示文稿</vt:lpstr>
      <vt:lpstr>对应512个(θ)值</vt:lpstr>
      <vt:lpstr>把灰度标定到0~255</vt:lpstr>
      <vt:lpstr>         原图                                重建图</vt:lpstr>
      <vt:lpstr>PowerPoint 演示文稿</vt:lpstr>
      <vt:lpstr>PowerPoint 演示文稿</vt:lpstr>
      <vt:lpstr>                       需要进行补零操作</vt:lpstr>
      <vt:lpstr>PowerPoint 演示文稿</vt:lpstr>
      <vt:lpstr>Hamming</vt:lpstr>
      <vt:lpstr>高增益</vt:lpstr>
      <vt:lpstr>          Hamming       Ramp </vt:lpstr>
      <vt:lpstr>          Hamming        Ramp </vt:lpstr>
      <vt:lpstr>PowerPoint 演示文稿</vt:lpstr>
      <vt:lpstr>PowerPoint 演示文稿</vt:lpstr>
      <vt:lpstr>Iterative Reconstruction</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Feng Yukang</dc:creator>
  <cp:lastModifiedBy>Feng Yukang</cp:lastModifiedBy>
  <cp:revision>26</cp:revision>
  <dcterms:created xsi:type="dcterms:W3CDTF">2021-04-17T01:49:42Z</dcterms:created>
  <dcterms:modified xsi:type="dcterms:W3CDTF">2021-04-18T16:17:39Z</dcterms:modified>
</cp:coreProperties>
</file>